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258" r:id="rId3"/>
    <p:sldId id="313" r:id="rId4"/>
    <p:sldId id="291" r:id="rId5"/>
    <p:sldId id="269" r:id="rId6"/>
    <p:sldId id="270" r:id="rId7"/>
    <p:sldId id="278" r:id="rId8"/>
    <p:sldId id="265" r:id="rId9"/>
    <p:sldId id="295" r:id="rId10"/>
    <p:sldId id="299" r:id="rId11"/>
    <p:sldId id="311" r:id="rId12"/>
    <p:sldId id="294" r:id="rId13"/>
    <p:sldId id="298" r:id="rId14"/>
    <p:sldId id="289" r:id="rId15"/>
    <p:sldId id="268" r:id="rId16"/>
    <p:sldId id="279" r:id="rId17"/>
    <p:sldId id="306" r:id="rId18"/>
    <p:sldId id="267" r:id="rId19"/>
    <p:sldId id="290" r:id="rId20"/>
    <p:sldId id="305" r:id="rId21"/>
    <p:sldId id="309" r:id="rId22"/>
    <p:sldId id="312" r:id="rId23"/>
    <p:sldId id="310" r:id="rId24"/>
    <p:sldId id="277" r:id="rId25"/>
    <p:sldId id="283" r:id="rId26"/>
    <p:sldId id="301" r:id="rId27"/>
    <p:sldId id="271" r:id="rId28"/>
    <p:sldId id="282" r:id="rId29"/>
    <p:sldId id="292" r:id="rId30"/>
    <p:sldId id="308" r:id="rId31"/>
    <p:sldId id="288" r:id="rId32"/>
    <p:sldId id="273" r:id="rId33"/>
    <p:sldId id="274" r:id="rId34"/>
    <p:sldId id="275" r:id="rId35"/>
    <p:sldId id="276" r:id="rId36"/>
    <p:sldId id="259" r:id="rId37"/>
    <p:sldId id="296" r:id="rId38"/>
    <p:sldId id="260" r:id="rId39"/>
    <p:sldId id="261" r:id="rId40"/>
    <p:sldId id="262" r:id="rId41"/>
    <p:sldId id="263" r:id="rId42"/>
    <p:sldId id="264" r:id="rId43"/>
    <p:sldId id="297" r:id="rId44"/>
    <p:sldId id="272" r:id="rId45"/>
    <p:sldId id="286" r:id="rId46"/>
    <p:sldId id="285" r:id="rId47"/>
    <p:sldId id="307" r:id="rId48"/>
    <p:sldId id="284" r:id="rId49"/>
    <p:sldId id="280" r:id="rId50"/>
    <p:sldId id="287" r:id="rId51"/>
    <p:sldId id="302" r:id="rId52"/>
    <p:sldId id="281" r:id="rId53"/>
    <p:sldId id="303" r:id="rId54"/>
    <p:sldId id="304" r:id="rId55"/>
    <p:sldId id="300" r:id="rId5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a:srgbClr val="0032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46" autoAdjust="0"/>
  </p:normalViewPr>
  <p:slideViewPr>
    <p:cSldViewPr>
      <p:cViewPr varScale="1">
        <p:scale>
          <a:sx n="86" d="100"/>
          <a:sy n="86" d="100"/>
        </p:scale>
        <p:origin x="-1210" y="-91"/>
      </p:cViewPr>
      <p:guideLst>
        <p:guide orient="horz" pos="2160"/>
        <p:guide pos="2880"/>
      </p:guideLst>
    </p:cSldViewPr>
  </p:slideViewPr>
  <p:outlineViewPr>
    <p:cViewPr>
      <p:scale>
        <a:sx n="33" d="100"/>
        <a:sy n="33" d="100"/>
      </p:scale>
      <p:origin x="250" y="29664"/>
    </p:cViewPr>
  </p:outlineViewPr>
  <p:notesTextViewPr>
    <p:cViewPr>
      <p:scale>
        <a:sx n="100" d="100"/>
        <a:sy n="100" d="100"/>
      </p:scale>
      <p:origin x="0" y="0"/>
    </p:cViewPr>
  </p:notesTextViewPr>
  <p:sorterViewPr>
    <p:cViewPr>
      <p:scale>
        <a:sx n="66" d="100"/>
        <a:sy n="66" d="100"/>
      </p:scale>
      <p:origin x="0" y="1862"/>
    </p:cViewPr>
  </p:sorterViewPr>
  <p:notesViewPr>
    <p:cSldViewPr>
      <p:cViewPr varScale="1">
        <p:scale>
          <a:sx n="76" d="100"/>
          <a:sy n="76" d="100"/>
        </p:scale>
        <p:origin x="-2923"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A5F59-B0CB-48C7-BD7F-848703B68FA6}" type="datetimeFigureOut">
              <a:rPr lang="it-IT" smtClean="0"/>
              <a:pPr/>
              <a:t>20/06/2019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3F0F1-A19A-424F-B021-69E93991566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863F0F1-A19A-424F-B021-69E939915668}"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2B595F80-6065-4EDE-8FF1-68AA328786D1}" type="datetime1">
              <a:rPr lang="it-IT" smtClean="0"/>
              <a:pPr/>
              <a:t>20/06/2019</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49C48309-6BF0-49C1-8E7A-D77ACC576E99}"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D85B35F-124B-41C1-BC0C-99CD9C6B8A2C}" type="datetime1">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C48309-6BF0-49C1-8E7A-D77ACC576E9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245BD88-8B34-43EE-9E8A-D3D391D644C3}" type="datetime1">
              <a:rPr lang="it-IT" smtClean="0"/>
              <a:pPr/>
              <a:t>20/06/2019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C48309-6BF0-49C1-8E7A-D77ACC576E9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9B5FC6F6-9C9D-4C50-A76C-5FD1752AC7DC}" type="datetime1">
              <a:rPr lang="it-IT" smtClean="0"/>
              <a:pPr/>
              <a:t>20/06/2019</a:t>
            </a:fld>
            <a:endParaRPr lang="it-IT"/>
          </a:p>
        </p:txBody>
      </p:sp>
      <p:sp>
        <p:nvSpPr>
          <p:cNvPr id="9" name="Segnaposto numero diapositiva 8"/>
          <p:cNvSpPr>
            <a:spLocks noGrp="1"/>
          </p:cNvSpPr>
          <p:nvPr>
            <p:ph type="sldNum" sz="quarter" idx="15"/>
          </p:nvPr>
        </p:nvSpPr>
        <p:spPr/>
        <p:txBody>
          <a:bodyPr rtlCol="0"/>
          <a:lstStyle/>
          <a:p>
            <a:fld id="{49C48309-6BF0-49C1-8E7A-D77ACC576E99}"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8344DF07-9A96-43EB-8762-D14634DC6558}" type="datetime1">
              <a:rPr lang="it-IT" smtClean="0"/>
              <a:pPr/>
              <a:t>20/06/2019</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49C48309-6BF0-49C1-8E7A-D77ACC576E9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937257EA-CE04-424F-B836-98575052A29F}" type="datetime1">
              <a:rPr lang="it-IT" smtClean="0"/>
              <a:pPr/>
              <a:t>20/06/2019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C48309-6BF0-49C1-8E7A-D77ACC576E99}"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4E2650A7-CAD2-4FD4-8B12-19206CEEFFC3}" type="datetime1">
              <a:rPr lang="it-IT" smtClean="0"/>
              <a:pPr/>
              <a:t>20/06/2019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C48309-6BF0-49C1-8E7A-D77ACC576E99}"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485A8B48-3195-47EA-A9D2-A7A01AEFE55C}" type="datetime1">
              <a:rPr lang="it-IT" smtClean="0"/>
              <a:pPr/>
              <a:t>20/06/2019</a:t>
            </a:fld>
            <a:endParaRPr lang="it-IT"/>
          </a:p>
        </p:txBody>
      </p:sp>
      <p:sp>
        <p:nvSpPr>
          <p:cNvPr id="7" name="Segnaposto numero diapositiva 6"/>
          <p:cNvSpPr>
            <a:spLocks noGrp="1"/>
          </p:cNvSpPr>
          <p:nvPr>
            <p:ph type="sldNum" sz="quarter" idx="11"/>
          </p:nvPr>
        </p:nvSpPr>
        <p:spPr/>
        <p:txBody>
          <a:bodyPr rtlCol="0"/>
          <a:lstStyle/>
          <a:p>
            <a:fld id="{49C48309-6BF0-49C1-8E7A-D77ACC576E99}"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A7F357-B9ED-4A9D-9EA8-5BBDA632A5DA}" type="datetime1">
              <a:rPr lang="it-IT" smtClean="0"/>
              <a:pPr/>
              <a:t>20/06/2019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C48309-6BF0-49C1-8E7A-D77ACC576E9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A6616344-7C5B-4386-9C68-E20A16B96DCB}" type="datetime1">
              <a:rPr lang="it-IT" smtClean="0"/>
              <a:pPr/>
              <a:t>20/06/2019</a:t>
            </a:fld>
            <a:endParaRPr lang="it-IT"/>
          </a:p>
        </p:txBody>
      </p:sp>
      <p:sp>
        <p:nvSpPr>
          <p:cNvPr id="22" name="Segnaposto numero diapositiva 21"/>
          <p:cNvSpPr>
            <a:spLocks noGrp="1"/>
          </p:cNvSpPr>
          <p:nvPr>
            <p:ph type="sldNum" sz="quarter" idx="15"/>
          </p:nvPr>
        </p:nvSpPr>
        <p:spPr/>
        <p:txBody>
          <a:bodyPr rtlCol="0"/>
          <a:lstStyle/>
          <a:p>
            <a:fld id="{49C48309-6BF0-49C1-8E7A-D77ACC576E99}"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92CDB867-6BE4-4940-99CC-53B6637EED58}" type="datetime1">
              <a:rPr lang="it-IT" smtClean="0"/>
              <a:pPr/>
              <a:t>20/06/2019</a:t>
            </a:fld>
            <a:endParaRPr lang="it-IT"/>
          </a:p>
        </p:txBody>
      </p:sp>
      <p:sp>
        <p:nvSpPr>
          <p:cNvPr id="18" name="Segnaposto numero diapositiva 17"/>
          <p:cNvSpPr>
            <a:spLocks noGrp="1"/>
          </p:cNvSpPr>
          <p:nvPr>
            <p:ph type="sldNum" sz="quarter" idx="11"/>
          </p:nvPr>
        </p:nvSpPr>
        <p:spPr/>
        <p:txBody>
          <a:bodyPr rtlCol="0"/>
          <a:lstStyle/>
          <a:p>
            <a:fld id="{49C48309-6BF0-49C1-8E7A-D77ACC576E99}"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A5EBA5-E3D9-450C-A5C4-73C5ABF02924}" type="datetime1">
              <a:rPr lang="it-IT" smtClean="0"/>
              <a:pPr/>
              <a:t>20/06/2019</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C48309-6BF0-49C1-8E7A-D77ACC576E9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groups/wssc2019/" TargetMode="External"/><Relationship Id="rId3" Type="http://schemas.openxmlformats.org/officeDocument/2006/relationships/image" Target="../media/image2.png"/><Relationship Id="rId7" Type="http://schemas.openxmlformats.org/officeDocument/2006/relationships/hyperlink" Target="https://wssc.enoprogramm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itcvittoriovenetosalvemini.edu.it/" TargetMode="External"/><Relationship Id="rId4" Type="http://schemas.openxmlformats.org/officeDocument/2006/relationships/image" Target="../media/image3.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la7.it/omnibus/rivedila7/omnibus-25-05-2019-27288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uNFetINHsg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descrittiva.it/calip/1011/percorso_eno.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http://www.educationduepuntozero.it/community/global-junior-challenge-premio-pinocchio-20-4053393138.shtml" TargetMode="External"/><Relationship Id="rId4" Type="http://schemas.openxmlformats.org/officeDocument/2006/relationships/hyperlink" Target="http://www.descrittiva.it/calip/1213/premio-presidente-repubblicaGJC201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descrittiva.it/calip/1516/percorso_eno.ht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descrittiva.it/calip/1819/Sustainable-economy-prf.mp4" TargetMode="External"/><Relationship Id="rId5" Type="http://schemas.openxmlformats.org/officeDocument/2006/relationships/image" Target="../media/image36.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ssc.in.howspace.com/1/k7875267/maria.ingraito"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noprogramme.org/" TargetMode="External"/><Relationship Id="rId7" Type="http://schemas.openxmlformats.org/officeDocument/2006/relationships/hyperlink" Target="https://twitter.com/enoprogramm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facebook.com/groups/461418417384956/" TargetMode="External"/><Relationship Id="rId5" Type="http://schemas.openxmlformats.org/officeDocument/2006/relationships/hyperlink" Target="https://www.facebook.com/EnoItaly/" TargetMode="External"/><Relationship Id="rId10" Type="http://schemas.openxmlformats.org/officeDocument/2006/relationships/image" Target="../media/image5.jpeg"/><Relationship Id="rId4" Type="http://schemas.openxmlformats.org/officeDocument/2006/relationships/hyperlink" Target="https://www.facebook.com/enoprogramme"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hyperlink" Target="http://www.descrittiva.it/calip/1819/WSSC-2019-05-17.mp4" TargetMode="External"/><Relationship Id="rId4" Type="http://schemas.openxmlformats.org/officeDocument/2006/relationships/hyperlink" Target="https://www.itcvittoriovenetosalvemini.edu.it/index.php/it/15-didattica/352-eno-environment-online-and-students-for-clima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hyperlink" Target="https://www.radioluna.it/news/2019/05/il-veneto-salvemini-rappresentera-litalia-alla-conferenza-sul-clima-en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atinatu.it/due-studenti-di-latina-rappresenteranno-litalia-al-world-summit-of-students-for-climat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news-24.it/il-v-veneto-salvemini-in-finlandia-al-world-summit-of-students-for-climate/"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hyperlink" Target="https://wssc.enoprogramme.org/participants/student-delegate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hyperlink" Target="https://www.facebook.com/groups/wssc201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ssc.enoprogramme.org/participants/video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hyperlink" Target="https://wssc.enoprogramme.org/participants/video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7.png"/><Relationship Id="rId4" Type="http://schemas.openxmlformats.org/officeDocument/2006/relationships/hyperlink" Target="http://www.descrittiva.it/calip/1819/Wsscc2019-video-Italy.mp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CTRusEnpWQ4"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HgYNWujwFW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10rivers1ocean.com/e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youtube.com/watch?v=4a7ObQP63f0" TargetMode="External"/><Relationship Id="rId5" Type="http://schemas.openxmlformats.org/officeDocument/2006/relationships/image" Target="../media/image54.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museogiannini.it/" TargetMode="External"/><Relationship Id="rId5" Type="http://schemas.openxmlformats.org/officeDocument/2006/relationships/image" Target="../media/image56.jpeg"/><Relationship Id="rId4" Type="http://schemas.openxmlformats.org/officeDocument/2006/relationships/hyperlink" Target="https://www.facebook.com/MUG-Museo-Giannini-1785450984894799/"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enoprogramme.org/climate-agreement-by-schools-2019-2025/" TargetMode="External"/><Relationship Id="rId3" Type="http://schemas.openxmlformats.org/officeDocument/2006/relationships/hyperlink" Target="http://www.descrittiva.it/calip/1819/ENO_2019_FOR_SCHOOLS_italiano.pdf" TargetMode="External"/><Relationship Id="rId7" Type="http://schemas.openxmlformats.org/officeDocument/2006/relationships/hyperlink" Target="http://www.enoprogramme.org/wssc-201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enoprogramme.org/eno-upcycled-art-stool-contest" TargetMode="External"/><Relationship Id="rId5" Type="http://schemas.openxmlformats.org/officeDocument/2006/relationships/hyperlink" Target="http://www.enoprogramme.org/envirate-week/" TargetMode="External"/><Relationship Id="rId4" Type="http://schemas.openxmlformats.org/officeDocument/2006/relationships/hyperlink" Target="https://youtu.be/1JJTjU3lCW4" TargetMode="External"/><Relationship Id="rId9"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enoprogramme.org/eno-upcycled-art-stool-contest/" TargetMode="Externa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ssc.enoprogramme.org/enoart-exhibition/category-a-6-15-years" TargetMode="Externa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hyperlink" Target="https://wssc.enoprogramme.org/enoart-exhibition/category-b-15-19-yr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hyperlink" Target="https://wssc.enoprogramme.org/enoart-exhibition/category-t-teache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hyperlink" Target="https://www.liceoartisticolatina.edu.it/notizia_world-summit-of-students-for-climate_249.html" TargetMode="Externa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hyperlink" Target="http://www.projectforbuilding.com/edilizia/granchio/"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64.pn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4.png"/><Relationship Id="rId7" Type="http://schemas.openxmlformats.org/officeDocument/2006/relationships/image" Target="../media/image7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ictommasoanardi.gov.i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8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hyperlink" Target="https://www.facebook.com/events/559448731188551/?active_tab=about" TargetMode="External"/><Relationship Id="rId7" Type="http://schemas.openxmlformats.org/officeDocument/2006/relationships/image" Target="../media/image8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m.envirate.net/" TargetMode="External"/><Relationship Id="rId5" Type="http://schemas.openxmlformats.org/officeDocument/2006/relationships/hyperlink" Target="http://www.enoprogramme.org/envirate-week/" TargetMode="External"/><Relationship Id="rId4" Type="http://schemas.openxmlformats.org/officeDocument/2006/relationships/hyperlink" Target="https://wssc.enoprogramme.org/participants/videos" TargetMode="External"/><Relationship Id="rId9" Type="http://schemas.openxmlformats.org/officeDocument/2006/relationships/hyperlink" Target="http://www.enoprogramme.org/climate-agreement-of-school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enoprogramme.org/climate-agreement-by-schools-2019-2025/" TargetMode="External"/><Relationship Id="rId7" Type="http://schemas.openxmlformats.org/officeDocument/2006/relationships/image" Target="../media/image8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hyperlink" Target="https://wssc.enoprogramme.org/participants/videos" TargetMode="External"/><Relationship Id="rId4" Type="http://schemas.openxmlformats.org/officeDocument/2006/relationships/hyperlink" Target="http://www.enoprogramme.org/climate-agreement-of-school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hyperlink" Target="http://www.enoprogramme.org/climate-agreement-by-schools-2019-202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facebook.com/olga.mosca.1?__tn__=K-R&amp;eid=ARDogcC49AmWlHjao1M9M0DmoICMTlLKcOm6Kk0JdK0Wqs0jjbboAgkHT2hlrmO66TXAalFNbu5ahvl_&amp;fref=mentions&amp;__xts__%5b0%5d=68.ARAlG90dmCgiXc7PR4XUOqmhd9F6H1Bd7LW4MQPf9Syh4NHyZmNo-PENUpSYaY0aBbc2kPMAVq5XVyWSeotSzbxlUJo_OHsqh_qfZ8y1-AdWryKWhZAIbA8-igEhtFzS2wmvdXNQvkjALiRwLAko2u7o-8sIaeVwJN56MligOd3xKgvAylVUUp4ylLGZhqeFCOWAtTXBpr8KN0Vl4u7dmmK9fUFjJ4UVULv2Zy2tExNqFQbzgnRbGeKYzBvkURfOBzCNVl-2D0AofIuoYtG8woXJLwG7QGZgNjrztQ2GzXXzKMc007m6LMPM7W_nn0FoKmorgT2c4G7IffOWEA" TargetMode="External"/><Relationship Id="rId5" Type="http://schemas.openxmlformats.org/officeDocument/2006/relationships/image" Target="../media/image86.jpeg"/><Relationship Id="rId4" Type="http://schemas.openxmlformats.org/officeDocument/2006/relationships/image" Target="../media/image84.jpeg"/></Relationships>
</file>

<file path=ppt/slides/_rels/slide48.xml.rels><?xml version="1.0" encoding="UTF-8" standalone="yes"?>
<Relationships xmlns="http://schemas.openxmlformats.org/package/2006/relationships"><Relationship Id="rId3" Type="http://schemas.openxmlformats.org/officeDocument/2006/relationships/hyperlink" Target="https://wssc.enoprogramme.org/have-your-say?fbclid=IwAR1pt3d49uoeSJMAn9aPOOsJQUZ1rbdBmF2pwRm7dhwVz9X147FzVMOnhrw" TargetMode="External"/><Relationship Id="rId7" Type="http://schemas.openxmlformats.org/officeDocument/2006/relationships/image" Target="../media/image8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ssc.enoprogramme.org/participants/videos" TargetMode="External"/><Relationship Id="rId5" Type="http://schemas.openxmlformats.org/officeDocument/2006/relationships/hyperlink" Target="https://www.menti.com/?fbclid=IwAR0vK8QjBcUuk0wLZA9S7ZmzkXuf8Nb29ek3r1UfFk9H6mAQW7mBeIfY7HY" TargetMode="External"/><Relationship Id="rId4" Type="http://schemas.openxmlformats.org/officeDocument/2006/relationships/hyperlink" Target="https://l.facebook.com/l.php?u=https://bit.ly/2Uj6Gyr?fbclid=IwAR3cV_El-oHSASyMbB_HSTEOl4u4CdT4eruJCpiUN357sil5OC4LZs38bQg&amp;h=AT1jLrX5xjn_DVsQScc1feR1AOlnEj_si3cbnNgHclw6pjm_GkqZvF53AduJhqOhRNe3AciHSwPOUL9F82_O7jU-zNQdG4HmYPceIxn2pbr5G4GGSYhVKHz81_kT4zpFn-MAf7MirQ0t_xd7SPk66qG-HTnDnL2STtmckPhyo6vyZLW5owm2bfzfgQuHpOFdC5t1gDI7eYkIs8NgqNftpmMkPdb7YjPLrHb6B11PvAFe-xyv8IrkQrH2LSNFL64KFtJXkeub__kUYlA3EMD_2wDbkP7_zXMKP2DkEzj7IoOIXEoYNiOPkZ1RT3JnGvgbG-kaVcMZWODyPrvC_oe703d7Ct37hH5bvhLA3XJhUAMkRWZ33Xnlj8uUiP2dCyyMgzGQh5iOYrmlTUAYjFXW6OOEWnS8A0Yg555-tn-Zkatx9yVXgu4PMKtbeSFbBWG-6uvOPY02R0ZuMjETuWPCyFaYKrcGyR0o3HwnRvt2KtUegUFwMMcA-n_65vDVqeQiL02Y3zZIkLmKxigqasOp9XAUkT3TEMhhOQQhIegtNbAqp-GLuS01BKsfPFja2b6fuH4hqmRWB9Tv4IfkPoYSVkS-xEFZPLkzWwNyZOeSlJcx4O4UlwhAc2xZxhO4EwpbrapKXoQnEUfppwBWzQJoYtxo4aD8IV6q3eT4GkPHdhXK_87iqDO6ngNHgA4wkMRDc3I5nZK32ptbBeujAhmjeObTs71Jqr2MCeW4OJ97rmgCo8zUYK6LJ-sl9iVZ-6SDkRRGJG6WKtGZaEMx8shRCaCqET3-AfKHjrhq-hm4y21BF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51.xml.rels><?xml version="1.0" encoding="UTF-8" standalone="yes"?>
<Relationships xmlns="http://schemas.openxmlformats.org/package/2006/relationships"><Relationship Id="rId3" Type="http://schemas.openxmlformats.org/officeDocument/2006/relationships/hyperlink" Target="https://www.news-24.it/in-provincia-di-latina-30-morti-ogni-anno-per-amianto-nucleare-e-rifiuti-la-denuncia-di-on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53.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9.jpeg"/><Relationship Id="rId4" Type="http://schemas.openxmlformats.org/officeDocument/2006/relationships/image" Target="../media/image98.jpeg"/></Relationships>
</file>

<file path=ppt/slides/_rels/slide5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facebook.com/enoprogramme/photos/gm.3252313351461434/10157193308727248/?type=1&amp;theat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duepuntozero.it/community/atmosfera-casa-nostra-meteorologo-scuola-3055921548.shtml"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www.descrittiva.it/calip/0405/paolo_sottocorona.ht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descrittiva.it/calip/0304/paolo_sottocorona.htm" TargetMode="External"/><Relationship Id="rId5" Type="http://schemas.openxmlformats.org/officeDocument/2006/relationships/hyperlink" Target="http://www.descrittiva.it/calip/0203/paolo_sottocorona.htm"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3" cstate="print"/>
          <a:stretch>
            <a:fillRect/>
          </a:stretch>
        </p:blipFill>
        <p:spPr>
          <a:xfrm>
            <a:off x="323528" y="3140968"/>
            <a:ext cx="1800200" cy="1787611"/>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2123728" y="5085184"/>
            <a:ext cx="6829425" cy="590550"/>
          </a:xfrm>
          <a:prstGeom prst="rect">
            <a:avLst/>
          </a:prstGeom>
          <a:noFill/>
          <a:ln w="9525">
            <a:noFill/>
            <a:miter lim="800000"/>
            <a:headEnd/>
            <a:tailEnd/>
          </a:ln>
        </p:spPr>
      </p:pic>
      <p:sp>
        <p:nvSpPr>
          <p:cNvPr id="9" name="Rettangolo 8"/>
          <p:cNvSpPr/>
          <p:nvPr/>
        </p:nvSpPr>
        <p:spPr>
          <a:xfrm>
            <a:off x="3131840" y="5561856"/>
            <a:ext cx="5382344" cy="369332"/>
          </a:xfrm>
          <a:prstGeom prst="rect">
            <a:avLst/>
          </a:prstGeom>
        </p:spPr>
        <p:txBody>
          <a:bodyPr wrap="square">
            <a:spAutoFit/>
          </a:bodyPr>
          <a:lstStyle/>
          <a:p>
            <a:r>
              <a:rPr lang="it-IT" dirty="0" smtClean="0">
                <a:latin typeface="Arial" pitchFamily="34" charset="0"/>
                <a:cs typeface="Arial" pitchFamily="34" charset="0"/>
                <a:hlinkClick r:id="rId5"/>
              </a:rPr>
              <a:t>https://www.itcvittoriovenetosalvemini.edu.it/</a:t>
            </a:r>
            <a:endParaRPr lang="it-IT" dirty="0">
              <a:latin typeface="Arial" pitchFamily="34" charset="0"/>
              <a:cs typeface="Arial" pitchFamily="34" charset="0"/>
            </a:endParaRPr>
          </a:p>
        </p:txBody>
      </p:sp>
      <p:pic>
        <p:nvPicPr>
          <p:cNvPr id="3" name="Picture 2" descr="C:\Users\linda\Desktop\WSSC2019\mondo_v.png"/>
          <p:cNvPicPr>
            <a:picLocks noChangeAspect="1" noChangeArrowheads="1"/>
          </p:cNvPicPr>
          <p:nvPr/>
        </p:nvPicPr>
        <p:blipFill>
          <a:blip r:embed="rId6" cstate="print"/>
          <a:srcRect/>
          <a:stretch>
            <a:fillRect/>
          </a:stretch>
        </p:blipFill>
        <p:spPr bwMode="auto">
          <a:xfrm>
            <a:off x="3347864" y="2708920"/>
            <a:ext cx="4176464" cy="2350391"/>
          </a:xfrm>
          <a:prstGeom prst="rect">
            <a:avLst/>
          </a:prstGeom>
          <a:noFill/>
        </p:spPr>
      </p:pic>
      <p:sp>
        <p:nvSpPr>
          <p:cNvPr id="8" name="Rettangolo 7"/>
          <p:cNvSpPr/>
          <p:nvPr/>
        </p:nvSpPr>
        <p:spPr>
          <a:xfrm>
            <a:off x="2987824" y="1960612"/>
            <a:ext cx="4752528" cy="923330"/>
          </a:xfrm>
          <a:prstGeom prst="rect">
            <a:avLst/>
          </a:prstGeom>
        </p:spPr>
        <p:txBody>
          <a:bodyPr wrap="square">
            <a:spAutoFit/>
          </a:bodyPr>
          <a:lstStyle/>
          <a:p>
            <a:r>
              <a:rPr lang="it-IT" dirty="0" smtClean="0">
                <a:latin typeface="Arial" pitchFamily="34" charset="0"/>
                <a:cs typeface="Arial" pitchFamily="34" charset="0"/>
                <a:hlinkClick r:id="rId7"/>
              </a:rPr>
              <a:t>https://wssc.enoprogramme.org/</a:t>
            </a:r>
            <a:endParaRPr lang="it-IT" dirty="0" smtClean="0">
              <a:latin typeface="Arial" pitchFamily="34" charset="0"/>
              <a:cs typeface="Arial" pitchFamily="34" charset="0"/>
            </a:endParaRPr>
          </a:p>
          <a:p>
            <a:r>
              <a:rPr lang="it-IT" dirty="0" smtClean="0">
                <a:latin typeface="Arial" pitchFamily="34" charset="0"/>
                <a:cs typeface="Arial" pitchFamily="34" charset="0"/>
                <a:hlinkClick r:id="rId8"/>
              </a:rPr>
              <a:t>https://www.facebook.com/groups/wssc2019/</a:t>
            </a:r>
            <a:r>
              <a:rPr lang="it-IT" dirty="0" smtClean="0">
                <a:latin typeface="Arial" pitchFamily="34" charset="0"/>
                <a:cs typeface="Arial" pitchFamily="34" charset="0"/>
              </a:rPr>
              <a:t>  </a:t>
            </a:r>
            <a:br>
              <a:rPr lang="it-IT" dirty="0" smtClean="0">
                <a:latin typeface="Arial" pitchFamily="34" charset="0"/>
                <a:cs typeface="Arial" pitchFamily="34" charset="0"/>
              </a:rPr>
            </a:br>
            <a:endParaRPr lang="it-IT" dirty="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1</a:t>
            </a:fld>
            <a:endParaRPr lang="it-IT"/>
          </a:p>
        </p:txBody>
      </p:sp>
      <p:sp>
        <p:nvSpPr>
          <p:cNvPr id="13" name="Titolo 1"/>
          <p:cNvSpPr txBox="1">
            <a:spLocks/>
          </p:cNvSpPr>
          <p:nvPr/>
        </p:nvSpPr>
        <p:spPr>
          <a:xfrm>
            <a:off x="1763688" y="116632"/>
            <a:ext cx="7272808" cy="189436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t>WORLD SUMMIT OF STUDENTS FOR CLIMATE </a:t>
            </a:r>
            <a:b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dirty="0" smtClean="0">
                <a:ln>
                  <a:noFill/>
                </a:ln>
                <a:solidFill>
                  <a:schemeClr val="accent1"/>
                </a:solidFill>
                <a:effectLst/>
                <a:uLnTx/>
                <a:uFillTx/>
                <a:latin typeface="Arial" pitchFamily="34" charset="0"/>
                <a:ea typeface="+mj-ea"/>
                <a:cs typeface="Arial" pitchFamily="34" charset="0"/>
              </a:rPr>
              <a:t>29 MAY – 5 JUNE 2019</a:t>
            </a:r>
            <a: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t>SUMMIT MONDIALE DEGLI STUDENTI  PER IL CLIMA </a:t>
            </a:r>
            <a:br>
              <a:rPr kumimoji="0" lang="en-US" sz="1400" b="1" i="0" u="none" strike="noStrike" kern="1200" cap="small" spc="0" normalizeH="0" baseline="0" noProof="0" dirty="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t/>
            </a:r>
            <a:br>
              <a:rPr kumimoji="0" lang="en-US" sz="1400" b="1" i="0" u="none" strike="noStrike" kern="1200" cap="small" spc="0" normalizeH="0" baseline="0" noProof="0" dirty="0" smtClean="0">
                <a:ln>
                  <a:noFill/>
                </a:ln>
                <a:solidFill>
                  <a:schemeClr val="tx2"/>
                </a:solidFill>
                <a:effectLst/>
                <a:uLnTx/>
                <a:uFillTx/>
                <a:latin typeface="Arial" pitchFamily="34" charset="0"/>
                <a:ea typeface="+mj-ea"/>
                <a:cs typeface="Arial" pitchFamily="34" charset="0"/>
              </a:rPr>
            </a:br>
            <a:endParaRPr kumimoji="0" lang="it-IT" sz="1400" b="1" i="0" u="none" strike="noStrike" kern="1200" cap="small" spc="0" normalizeH="0" baseline="0" noProof="0" dirty="0">
              <a:ln>
                <a:noFill/>
              </a:ln>
              <a:solidFill>
                <a:schemeClr val="tx2"/>
              </a:solidFill>
              <a:effectLst/>
              <a:uLnTx/>
              <a:uFillTx/>
              <a:latin typeface="Arial" pitchFamily="34" charset="0"/>
              <a:ea typeface="+mj-ea"/>
              <a:cs typeface="Arial" pitchFamily="34" charset="0"/>
            </a:endParaRPr>
          </a:p>
        </p:txBody>
      </p:sp>
      <p:sp>
        <p:nvSpPr>
          <p:cNvPr id="14" name="Cornice 13"/>
          <p:cNvSpPr/>
          <p:nvPr/>
        </p:nvSpPr>
        <p:spPr>
          <a:xfrm>
            <a:off x="2771800" y="138786"/>
            <a:ext cx="5328592" cy="17281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Picture 2" descr="Nessuna descrizione della foto disponibile."/>
          <p:cNvPicPr>
            <a:picLocks noChangeAspect="1" noChangeArrowheads="1"/>
          </p:cNvPicPr>
          <p:nvPr/>
        </p:nvPicPr>
        <p:blipFill>
          <a:blip r:embed="rId9" cstate="print"/>
          <a:srcRect/>
          <a:stretch>
            <a:fillRect/>
          </a:stretch>
        </p:blipFill>
        <p:spPr bwMode="auto">
          <a:xfrm>
            <a:off x="251520" y="332656"/>
            <a:ext cx="1944216" cy="1458162"/>
          </a:xfrm>
          <a:prstGeom prst="rect">
            <a:avLst/>
          </a:prstGeom>
          <a:noFill/>
          <a:ln w="25400">
            <a:solidFill>
              <a:schemeClr val="accent1"/>
            </a:solidFill>
          </a:ln>
        </p:spPr>
      </p:pic>
      <p:sp>
        <p:nvSpPr>
          <p:cNvPr id="15" name="CasellaDiTesto 14"/>
          <p:cNvSpPr txBox="1"/>
          <p:nvPr/>
        </p:nvSpPr>
        <p:spPr>
          <a:xfrm>
            <a:off x="3995936" y="5877272"/>
            <a:ext cx="3194016" cy="369332"/>
          </a:xfrm>
          <a:prstGeom prst="rect">
            <a:avLst/>
          </a:prstGeom>
          <a:noFill/>
        </p:spPr>
        <p:txBody>
          <a:bodyPr wrap="none" rtlCol="0">
            <a:spAutoFit/>
          </a:bodyPr>
          <a:lstStyle/>
          <a:p>
            <a:r>
              <a:rPr lang="it-IT" dirty="0" smtClean="0">
                <a:latin typeface="Arial" pitchFamily="34" charset="0"/>
                <a:cs typeface="Arial" pitchFamily="34" charset="0"/>
              </a:rPr>
              <a:t>in rappresentanza dell’ITALIA</a:t>
            </a:r>
            <a:endParaRPr lang="it-IT" dirty="0">
              <a:latin typeface="Arial" pitchFamily="34" charset="0"/>
              <a:cs typeface="Arial" pitchFamily="34" charset="0"/>
            </a:endParaRPr>
          </a:p>
        </p:txBody>
      </p:sp>
      <p:sp>
        <p:nvSpPr>
          <p:cNvPr id="2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10</a:t>
            </a:fld>
            <a:endParaRPr lang="it-IT"/>
          </a:p>
        </p:txBody>
      </p:sp>
      <p:sp>
        <p:nvSpPr>
          <p:cNvPr id="11" name="CasellaDiTesto 10"/>
          <p:cNvSpPr txBox="1"/>
          <p:nvPr/>
        </p:nvSpPr>
        <p:spPr>
          <a:xfrm>
            <a:off x="2411760" y="0"/>
            <a:ext cx="6408712" cy="3754874"/>
          </a:xfrm>
          <a:prstGeom prst="rect">
            <a:avLst/>
          </a:prstGeom>
          <a:noFill/>
        </p:spPr>
        <p:txBody>
          <a:bodyPr wrap="square" rtlCol="0">
            <a:spAutoFit/>
          </a:bodyPr>
          <a:lstStyle/>
          <a:p>
            <a:pPr algn="just"/>
            <a:r>
              <a:rPr lang="it-IT" sz="1400" dirty="0" smtClean="0">
                <a:latin typeface="Arial" pitchFamily="34" charset="0"/>
                <a:cs typeface="Arial" pitchFamily="34" charset="0"/>
              </a:rPr>
              <a:t>                                    </a:t>
            </a:r>
          </a:p>
          <a:p>
            <a:pPr algn="just"/>
            <a:r>
              <a:rPr lang="it-IT" sz="1400" dirty="0" smtClean="0">
                <a:latin typeface="Arial" pitchFamily="34" charset="0"/>
                <a:cs typeface="Arial" pitchFamily="34" charset="0"/>
              </a:rPr>
              <a:t>                             </a:t>
            </a: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p:txBody>
      </p:sp>
      <p:pic>
        <p:nvPicPr>
          <p:cNvPr id="56322" name="Picture 2"/>
          <p:cNvPicPr>
            <a:picLocks noChangeAspect="1" noChangeArrowheads="1"/>
          </p:cNvPicPr>
          <p:nvPr/>
        </p:nvPicPr>
        <p:blipFill>
          <a:blip r:embed="rId3" cstate="print"/>
          <a:srcRect/>
          <a:stretch>
            <a:fillRect/>
          </a:stretch>
        </p:blipFill>
        <p:spPr bwMode="auto">
          <a:xfrm>
            <a:off x="2123728" y="0"/>
            <a:ext cx="5810250" cy="1285875"/>
          </a:xfrm>
          <a:prstGeom prst="rect">
            <a:avLst/>
          </a:prstGeom>
          <a:noFill/>
          <a:ln w="9525">
            <a:noFill/>
            <a:miter lim="800000"/>
            <a:headEnd/>
            <a:tailEnd/>
          </a:ln>
        </p:spPr>
      </p:pic>
      <p:sp>
        <p:nvSpPr>
          <p:cNvPr id="12" name="CasellaDiTesto 11"/>
          <p:cNvSpPr txBox="1"/>
          <p:nvPr/>
        </p:nvSpPr>
        <p:spPr>
          <a:xfrm>
            <a:off x="2411760" y="5085184"/>
            <a:ext cx="6091018" cy="338554"/>
          </a:xfrm>
          <a:prstGeom prst="rect">
            <a:avLst/>
          </a:prstGeom>
          <a:noFill/>
        </p:spPr>
        <p:txBody>
          <a:bodyPr wrap="square" rtlCol="0">
            <a:spAutoFit/>
          </a:bodyPr>
          <a:lstStyle/>
          <a:p>
            <a:r>
              <a:rPr lang="it-IT" sz="1600" dirty="0" smtClean="0">
                <a:latin typeface="Arial" pitchFamily="34" charset="0"/>
                <a:cs typeface="Arial" pitchFamily="34" charset="0"/>
                <a:hlinkClick r:id="rId4"/>
              </a:rPr>
              <a:t>http://www.la7.it/omnibus/rivedila7/omnibus-25-05-2019-272887</a:t>
            </a:r>
            <a:endParaRPr lang="it-IT" sz="1600" dirty="0" smtClean="0">
              <a:latin typeface="Arial" pitchFamily="34" charset="0"/>
              <a:cs typeface="Arial" pitchFamily="34" charset="0"/>
            </a:endParaRPr>
          </a:p>
        </p:txBody>
      </p:sp>
      <p:pic>
        <p:nvPicPr>
          <p:cNvPr id="56323" name="Picture 3"/>
          <p:cNvPicPr>
            <a:picLocks noChangeAspect="1" noChangeArrowheads="1"/>
          </p:cNvPicPr>
          <p:nvPr/>
        </p:nvPicPr>
        <p:blipFill>
          <a:blip r:embed="rId5" cstate="print"/>
          <a:srcRect/>
          <a:stretch>
            <a:fillRect/>
          </a:stretch>
        </p:blipFill>
        <p:spPr bwMode="auto">
          <a:xfrm>
            <a:off x="2339752" y="1440160"/>
            <a:ext cx="6336704" cy="3624699"/>
          </a:xfrm>
          <a:prstGeom prst="rect">
            <a:avLst/>
          </a:prstGeom>
          <a:noFill/>
          <a:ln w="9525">
            <a:noFill/>
            <a:miter lim="800000"/>
            <a:headEnd/>
            <a:tailEnd/>
          </a:ln>
        </p:spPr>
      </p:pic>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11</a:t>
            </a:fld>
            <a:endParaRPr lang="it-IT"/>
          </a:p>
        </p:txBody>
      </p:sp>
      <p:sp>
        <p:nvSpPr>
          <p:cNvPr id="11" name="CasellaDiTesto 10"/>
          <p:cNvSpPr txBox="1"/>
          <p:nvPr/>
        </p:nvSpPr>
        <p:spPr>
          <a:xfrm>
            <a:off x="2411760" y="0"/>
            <a:ext cx="6408712" cy="3754874"/>
          </a:xfrm>
          <a:prstGeom prst="rect">
            <a:avLst/>
          </a:prstGeom>
          <a:noFill/>
        </p:spPr>
        <p:txBody>
          <a:bodyPr wrap="square" rtlCol="0">
            <a:spAutoFit/>
          </a:bodyPr>
          <a:lstStyle/>
          <a:p>
            <a:pPr algn="just"/>
            <a:r>
              <a:rPr lang="it-IT" sz="1400" dirty="0" smtClean="0">
                <a:latin typeface="Arial" pitchFamily="34" charset="0"/>
                <a:cs typeface="Arial" pitchFamily="34" charset="0"/>
              </a:rPr>
              <a:t>                                    </a:t>
            </a:r>
          </a:p>
          <a:p>
            <a:pPr algn="just"/>
            <a:r>
              <a:rPr lang="it-IT" sz="1400" dirty="0" smtClean="0">
                <a:latin typeface="Arial" pitchFamily="34" charset="0"/>
                <a:cs typeface="Arial" pitchFamily="34" charset="0"/>
              </a:rPr>
              <a:t>                             </a:t>
            </a: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p:txBody>
      </p:sp>
      <p:sp>
        <p:nvSpPr>
          <p:cNvPr id="12" name="CasellaDiTesto 11"/>
          <p:cNvSpPr txBox="1"/>
          <p:nvPr/>
        </p:nvSpPr>
        <p:spPr>
          <a:xfrm>
            <a:off x="2483768" y="188640"/>
            <a:ext cx="6091018" cy="1169551"/>
          </a:xfrm>
          <a:prstGeom prst="rect">
            <a:avLst/>
          </a:prstGeom>
          <a:noFill/>
        </p:spPr>
        <p:txBody>
          <a:bodyPr wrap="square" rtlCol="0">
            <a:spAutoFit/>
          </a:bodyPr>
          <a:lstStyle/>
          <a:p>
            <a:pPr algn="ctr"/>
            <a:r>
              <a:rPr lang="it-IT" sz="1400" dirty="0" smtClean="0">
                <a:latin typeface="Arial" pitchFamily="34" charset="0"/>
                <a:cs typeface="Arial" pitchFamily="34" charset="0"/>
              </a:rPr>
              <a:t>Il </a:t>
            </a:r>
            <a:r>
              <a:rPr lang="it-IT" sz="1400" dirty="0" smtClean="0">
                <a:latin typeface="Arial" pitchFamily="34" charset="0"/>
                <a:cs typeface="Arial" pitchFamily="34" charset="0"/>
                <a:hlinkClick r:id="rId3"/>
              </a:rPr>
              <a:t>video messaggio </a:t>
            </a:r>
            <a:r>
              <a:rPr lang="it-IT" sz="1400" dirty="0" smtClean="0">
                <a:latin typeface="Arial" pitchFamily="34" charset="0"/>
                <a:cs typeface="Arial" pitchFamily="34" charset="0"/>
              </a:rPr>
              <a:t>per Alessandro e Emi </a:t>
            </a:r>
            <a:br>
              <a:rPr lang="it-IT" sz="1400" dirty="0" smtClean="0">
                <a:latin typeface="Arial" pitchFamily="34" charset="0"/>
                <a:cs typeface="Arial" pitchFamily="34" charset="0"/>
              </a:rPr>
            </a:br>
            <a:r>
              <a:rPr lang="it-IT" sz="1400" dirty="0" smtClean="0">
                <a:latin typeface="Arial" pitchFamily="34" charset="0"/>
                <a:cs typeface="Arial" pitchFamily="34" charset="0"/>
              </a:rPr>
              <a:t>studenti della delegazione italiana</a:t>
            </a:r>
          </a:p>
          <a:p>
            <a:pPr algn="ctr"/>
            <a:r>
              <a:rPr lang="it-IT" sz="1400" dirty="0" smtClean="0">
                <a:latin typeface="Arial" pitchFamily="34" charset="0"/>
                <a:cs typeface="Arial" pitchFamily="34" charset="0"/>
              </a:rPr>
              <a:t>che Paolo Sottocorona ha inviato</a:t>
            </a:r>
            <a:br>
              <a:rPr lang="it-IT" sz="1400" dirty="0" smtClean="0">
                <a:latin typeface="Arial" pitchFamily="34" charset="0"/>
                <a:cs typeface="Arial" pitchFamily="34" charset="0"/>
              </a:rPr>
            </a:br>
            <a:r>
              <a:rPr lang="it-IT" sz="1400" dirty="0" smtClean="0">
                <a:latin typeface="Arial" pitchFamily="34" charset="0"/>
                <a:cs typeface="Arial" pitchFamily="34" charset="0"/>
              </a:rPr>
              <a:t>alla Coordinatrice Nazionale ENO, Linda Giannini </a:t>
            </a:r>
          </a:p>
          <a:p>
            <a:pPr algn="ctr"/>
            <a:endParaRPr lang="it-IT" sz="1400" dirty="0">
              <a:latin typeface="Arial" pitchFamily="34" charset="0"/>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2936057" y="1412776"/>
            <a:ext cx="2598525" cy="477143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672362" y="1412776"/>
            <a:ext cx="2644054" cy="4771281"/>
          </a:xfrm>
          <a:prstGeom prst="rect">
            <a:avLst/>
          </a:prstGeom>
          <a:noFill/>
          <a:ln w="9525">
            <a:noFill/>
            <a:miter lim="800000"/>
            <a:headEnd/>
            <a:tailEnd/>
          </a:ln>
        </p:spPr>
      </p:pic>
      <p:sp>
        <p:nvSpPr>
          <p:cNvPr id="10" name="CasellaDiTesto 9"/>
          <p:cNvSpPr txBox="1"/>
          <p:nvPr/>
        </p:nvSpPr>
        <p:spPr>
          <a:xfrm>
            <a:off x="4283968" y="6309320"/>
            <a:ext cx="2700808" cy="307777"/>
          </a:xfrm>
          <a:prstGeom prst="rect">
            <a:avLst/>
          </a:prstGeom>
          <a:noFill/>
        </p:spPr>
        <p:txBody>
          <a:bodyPr wrap="square" rtlCol="0">
            <a:spAutoFit/>
          </a:bodyPr>
          <a:lstStyle/>
          <a:p>
            <a:r>
              <a:rPr lang="it-IT" sz="1400" dirty="0" smtClean="0">
                <a:latin typeface="Arial" pitchFamily="34" charset="0"/>
                <a:cs typeface="Arial" pitchFamily="34" charset="0"/>
                <a:hlinkClick r:id="rId3"/>
              </a:rPr>
              <a:t>https://youtu.be/uNFetINHsgs</a:t>
            </a:r>
            <a:endParaRPr lang="it-IT" sz="1400" dirty="0">
              <a:latin typeface="Arial" pitchFamily="34" charset="0"/>
              <a:cs typeface="Arial" pitchFamily="34" charset="0"/>
            </a:endParaRPr>
          </a:p>
        </p:txBody>
      </p:sp>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1266" name="Picture 2" descr="http://www.descrittiva.it/calip/1011/collage-eno17sett.JPG"/>
          <p:cNvPicPr>
            <a:picLocks noChangeAspect="1" noChangeArrowheads="1"/>
          </p:cNvPicPr>
          <p:nvPr/>
        </p:nvPicPr>
        <p:blipFill>
          <a:blip r:embed="rId3" cstate="print"/>
          <a:srcRect/>
          <a:stretch>
            <a:fillRect/>
          </a:stretch>
        </p:blipFill>
        <p:spPr bwMode="auto">
          <a:xfrm>
            <a:off x="2123728" y="908720"/>
            <a:ext cx="3457575" cy="2981326"/>
          </a:xfrm>
          <a:prstGeom prst="rect">
            <a:avLst/>
          </a:prstGeom>
          <a:noFill/>
        </p:spPr>
      </p:pic>
      <p:sp>
        <p:nvSpPr>
          <p:cNvPr id="15" name="CasellaDiTesto 14"/>
          <p:cNvSpPr txBox="1"/>
          <p:nvPr/>
        </p:nvSpPr>
        <p:spPr>
          <a:xfrm>
            <a:off x="5508104" y="1628800"/>
            <a:ext cx="3635896" cy="1369606"/>
          </a:xfrm>
          <a:prstGeom prst="rect">
            <a:avLst/>
          </a:prstGeom>
          <a:noFill/>
        </p:spPr>
        <p:txBody>
          <a:bodyPr wrap="square" rtlCol="0">
            <a:spAutoFit/>
          </a:bodyPr>
          <a:lstStyle/>
          <a:p>
            <a:pPr algn="ctr"/>
            <a:r>
              <a:rPr lang="it-IT" dirty="0" smtClean="0">
                <a:latin typeface="Arial" pitchFamily="34" charset="0"/>
                <a:cs typeface="Arial" pitchFamily="34" charset="0"/>
              </a:rPr>
              <a:t>IC don Milani di Latina</a:t>
            </a:r>
          </a:p>
          <a:p>
            <a:pPr algn="ctr"/>
            <a:r>
              <a:rPr lang="it-IT" dirty="0" smtClean="0">
                <a:latin typeface="Arial" pitchFamily="34" charset="0"/>
                <a:cs typeface="Arial" pitchFamily="34" charset="0"/>
              </a:rPr>
              <a:t>Settembre 2010</a:t>
            </a:r>
          </a:p>
          <a:p>
            <a:pPr algn="ctr"/>
            <a:r>
              <a:rPr lang="it-IT" dirty="0" smtClean="0">
                <a:latin typeface="Arial" pitchFamily="34" charset="0"/>
                <a:cs typeface="Arial" pitchFamily="34" charset="0"/>
              </a:rPr>
              <a:t>Maggio 2011</a:t>
            </a:r>
          </a:p>
          <a:p>
            <a:pPr algn="ctr"/>
            <a:endParaRPr lang="it-IT" dirty="0" smtClean="0">
              <a:latin typeface="Arial" pitchFamily="34" charset="0"/>
              <a:cs typeface="Arial" pitchFamily="34" charset="0"/>
            </a:endParaRPr>
          </a:p>
          <a:p>
            <a:pPr algn="ctr"/>
            <a:r>
              <a:rPr lang="it-IT" sz="1100" dirty="0" smtClean="0">
                <a:latin typeface="Arial" pitchFamily="34" charset="0"/>
                <a:cs typeface="Arial" pitchFamily="34" charset="0"/>
                <a:hlinkClick r:id="rId4"/>
              </a:rPr>
              <a:t>http://www.descrittiva.it/</a:t>
            </a:r>
            <a:r>
              <a:rPr lang="it-IT" sz="1100" dirty="0" err="1" smtClean="0">
                <a:latin typeface="Arial" pitchFamily="34" charset="0"/>
                <a:cs typeface="Arial" pitchFamily="34" charset="0"/>
                <a:hlinkClick r:id="rId4"/>
              </a:rPr>
              <a:t>calip</a:t>
            </a:r>
            <a:r>
              <a:rPr lang="it-IT" sz="1100" dirty="0" smtClean="0">
                <a:latin typeface="Arial" pitchFamily="34" charset="0"/>
                <a:cs typeface="Arial" pitchFamily="34" charset="0"/>
                <a:hlinkClick r:id="rId4"/>
              </a:rPr>
              <a:t>/1011/percorso_eno.htm</a:t>
            </a:r>
            <a:endParaRPr lang="it-IT" sz="1100" dirty="0">
              <a:latin typeface="Arial" pitchFamily="34" charset="0"/>
              <a:cs typeface="Arial" pitchFamily="34" charset="0"/>
            </a:endParaRPr>
          </a:p>
        </p:txBody>
      </p:sp>
      <p:pic>
        <p:nvPicPr>
          <p:cNvPr id="11269" name="Picture 5"/>
          <p:cNvPicPr>
            <a:picLocks noChangeAspect="1" noChangeArrowheads="1"/>
          </p:cNvPicPr>
          <p:nvPr/>
        </p:nvPicPr>
        <p:blipFill>
          <a:blip r:embed="rId5" cstate="print"/>
          <a:srcRect/>
          <a:stretch>
            <a:fillRect/>
          </a:stretch>
        </p:blipFill>
        <p:spPr bwMode="auto">
          <a:xfrm>
            <a:off x="1835696" y="116632"/>
            <a:ext cx="7186613" cy="884237"/>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a:stretch>
            <a:fillRect/>
          </a:stretch>
        </p:blipFill>
        <p:spPr bwMode="auto">
          <a:xfrm>
            <a:off x="2051720" y="4941168"/>
            <a:ext cx="3108033" cy="1656184"/>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49C48309-6BF0-49C1-8E7A-D77ACC576E99}" type="slidenum">
              <a:rPr lang="it-IT" smtClean="0"/>
              <a:pPr/>
              <a:t>12</a:t>
            </a:fld>
            <a:endParaRPr lang="it-IT"/>
          </a:p>
        </p:txBody>
      </p:sp>
      <p:sp>
        <p:nvSpPr>
          <p:cNvPr id="10" name="CasellaDiTesto 9"/>
          <p:cNvSpPr txBox="1"/>
          <p:nvPr/>
        </p:nvSpPr>
        <p:spPr>
          <a:xfrm>
            <a:off x="5722652" y="3068960"/>
            <a:ext cx="3275256" cy="646331"/>
          </a:xfrm>
          <a:prstGeom prst="rect">
            <a:avLst/>
          </a:prstGeom>
          <a:noFill/>
        </p:spPr>
        <p:txBody>
          <a:bodyPr wrap="none" rtlCol="0">
            <a:spAutoFit/>
          </a:bodyPr>
          <a:lstStyle/>
          <a:p>
            <a:pPr algn="ctr"/>
            <a:r>
              <a:rPr lang="it-IT" dirty="0" smtClean="0">
                <a:solidFill>
                  <a:srgbClr val="FF0000"/>
                </a:solidFill>
                <a:latin typeface="Arial" pitchFamily="34" charset="0"/>
                <a:cs typeface="Arial" pitchFamily="34" charset="0"/>
              </a:rPr>
              <a:t>Linda Giannini</a:t>
            </a:r>
            <a:br>
              <a:rPr lang="it-IT" dirty="0" smtClean="0">
                <a:solidFill>
                  <a:srgbClr val="FF0000"/>
                </a:solidFill>
                <a:latin typeface="Arial" pitchFamily="34" charset="0"/>
                <a:cs typeface="Arial" pitchFamily="34" charset="0"/>
              </a:rPr>
            </a:br>
            <a:r>
              <a:rPr lang="it-IT" dirty="0" smtClean="0">
                <a:solidFill>
                  <a:srgbClr val="FF0000"/>
                </a:solidFill>
                <a:latin typeface="Arial" pitchFamily="34" charset="0"/>
                <a:cs typeface="Arial" pitchFamily="34" charset="0"/>
              </a:rPr>
              <a:t>docente referente del progetto</a:t>
            </a:r>
            <a:endParaRPr lang="it-IT" dirty="0">
              <a:solidFill>
                <a:srgbClr val="FF0000"/>
              </a:solidFill>
              <a:latin typeface="Arial" pitchFamily="34" charset="0"/>
              <a:cs typeface="Arial" pitchFamily="34" charset="0"/>
            </a:endParaRPr>
          </a:p>
        </p:txBody>
      </p:sp>
      <p:pic>
        <p:nvPicPr>
          <p:cNvPr id="31746" name="Picture 2" descr="http://www.descrittiva.it/calip/1011/collage-21sett.JPG"/>
          <p:cNvPicPr>
            <a:picLocks noChangeAspect="1" noChangeArrowheads="1"/>
          </p:cNvPicPr>
          <p:nvPr/>
        </p:nvPicPr>
        <p:blipFill>
          <a:blip r:embed="rId7" cstate="print"/>
          <a:srcRect/>
          <a:stretch>
            <a:fillRect/>
          </a:stretch>
        </p:blipFill>
        <p:spPr bwMode="auto">
          <a:xfrm>
            <a:off x="5580112" y="3933056"/>
            <a:ext cx="3352800" cy="2857500"/>
          </a:xfrm>
          <a:prstGeom prst="rect">
            <a:avLst/>
          </a:prstGeom>
          <a:noFill/>
        </p:spPr>
      </p:pic>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13</a:t>
            </a:fld>
            <a:endParaRPr lang="it-IT"/>
          </a:p>
        </p:txBody>
      </p:sp>
      <p:pic>
        <p:nvPicPr>
          <p:cNvPr id="1026" name="Picture 2"/>
          <p:cNvPicPr>
            <a:picLocks noChangeAspect="1" noChangeArrowheads="1"/>
          </p:cNvPicPr>
          <p:nvPr/>
        </p:nvPicPr>
        <p:blipFill>
          <a:blip r:embed="rId3" cstate="print"/>
          <a:srcRect/>
          <a:stretch>
            <a:fillRect/>
          </a:stretch>
        </p:blipFill>
        <p:spPr bwMode="auto">
          <a:xfrm>
            <a:off x="2699792" y="908720"/>
            <a:ext cx="5289550" cy="4572000"/>
          </a:xfrm>
          <a:prstGeom prst="rect">
            <a:avLst/>
          </a:prstGeom>
          <a:noFill/>
          <a:ln w="9525">
            <a:noFill/>
            <a:miter lim="800000"/>
            <a:headEnd/>
            <a:tailEnd/>
          </a:ln>
        </p:spPr>
      </p:pic>
      <p:sp>
        <p:nvSpPr>
          <p:cNvPr id="11" name="CasellaDiTesto 10"/>
          <p:cNvSpPr txBox="1"/>
          <p:nvPr/>
        </p:nvSpPr>
        <p:spPr>
          <a:xfrm>
            <a:off x="2411760" y="5373216"/>
            <a:ext cx="6408712" cy="954107"/>
          </a:xfrm>
          <a:prstGeom prst="rect">
            <a:avLst/>
          </a:prstGeom>
          <a:noFill/>
        </p:spPr>
        <p:txBody>
          <a:bodyPr wrap="square" rtlCol="0">
            <a:spAutoFit/>
          </a:bodyPr>
          <a:lstStyle/>
          <a:p>
            <a:r>
              <a:rPr lang="it-IT" sz="1400" dirty="0" smtClean="0">
                <a:latin typeface="Arial" pitchFamily="34" charset="0"/>
                <a:cs typeface="Arial" pitchFamily="34" charset="0"/>
                <a:hlinkClick r:id="rId4"/>
              </a:rPr>
              <a:t>http://www.descrittiva.it/</a:t>
            </a:r>
            <a:r>
              <a:rPr lang="it-IT" sz="1400" dirty="0" err="1" smtClean="0">
                <a:latin typeface="Arial" pitchFamily="34" charset="0"/>
                <a:cs typeface="Arial" pitchFamily="34" charset="0"/>
                <a:hlinkClick r:id="rId4"/>
              </a:rPr>
              <a:t>calip</a:t>
            </a:r>
            <a:r>
              <a:rPr lang="it-IT" sz="1400" dirty="0" smtClean="0">
                <a:latin typeface="Arial" pitchFamily="34" charset="0"/>
                <a:cs typeface="Arial" pitchFamily="34" charset="0"/>
                <a:hlinkClick r:id="rId4"/>
              </a:rPr>
              <a:t>/1213/premio-presidente-repubblicaGJC2012.pdf</a:t>
            </a:r>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r>
              <a:rPr lang="it-IT" sz="1400" dirty="0" smtClean="0">
                <a:latin typeface="Arial" pitchFamily="34" charset="0"/>
                <a:cs typeface="Arial" pitchFamily="34" charset="0"/>
                <a:hlinkClick r:id="rId5"/>
              </a:rPr>
              <a:t>http://www.educationduepuntozero.it/community/global-junior-challenge-premio-pinocchio-20-4053393138.shtml</a:t>
            </a:r>
            <a:endParaRPr lang="it-IT" sz="1400" dirty="0">
              <a:latin typeface="Arial" pitchFamily="34" charset="0"/>
              <a:cs typeface="Arial" pitchFamily="34" charset="0"/>
            </a:endParaRPr>
          </a:p>
        </p:txBody>
      </p:sp>
      <p:sp>
        <p:nvSpPr>
          <p:cNvPr id="12" name="CasellaDiTesto 11"/>
          <p:cNvSpPr txBox="1"/>
          <p:nvPr/>
        </p:nvSpPr>
        <p:spPr>
          <a:xfrm>
            <a:off x="1763688" y="0"/>
            <a:ext cx="7380312" cy="646331"/>
          </a:xfrm>
          <a:prstGeom prst="rect">
            <a:avLst/>
          </a:prstGeom>
          <a:noFill/>
        </p:spPr>
        <p:txBody>
          <a:bodyPr wrap="square" rtlCol="0">
            <a:spAutoFit/>
          </a:bodyPr>
          <a:lstStyle/>
          <a:p>
            <a:r>
              <a:rPr lang="it-IT" dirty="0" smtClean="0">
                <a:solidFill>
                  <a:srgbClr val="00B050"/>
                </a:solidFill>
                <a:latin typeface="Arial" pitchFamily="34" charset="0"/>
                <a:cs typeface="Arial" pitchFamily="34" charset="0"/>
              </a:rPr>
              <a:t>Pinocchio 2.0 ed il  premio del Presidente della Repubblica che viene</a:t>
            </a:r>
            <a:br>
              <a:rPr lang="it-IT" dirty="0" smtClean="0">
                <a:solidFill>
                  <a:srgbClr val="00B050"/>
                </a:solidFill>
                <a:latin typeface="Arial" pitchFamily="34" charset="0"/>
                <a:cs typeface="Arial" pitchFamily="34" charset="0"/>
              </a:rPr>
            </a:br>
            <a:r>
              <a:rPr lang="it-IT" dirty="0" smtClean="0">
                <a:solidFill>
                  <a:srgbClr val="00B050"/>
                </a:solidFill>
                <a:latin typeface="Arial" pitchFamily="34" charset="0"/>
                <a:cs typeface="Arial" pitchFamily="34" charset="0"/>
              </a:rPr>
              <a:t>assegnato ai progetti più innovativi realizzati dalle scuole italiane</a:t>
            </a:r>
            <a:endParaRPr lang="it-IT" dirty="0">
              <a:solidFill>
                <a:srgbClr val="00B050"/>
              </a:solidFill>
              <a:latin typeface="Arial" pitchFamily="34" charset="0"/>
              <a:cs typeface="Arial" pitchFamily="34" charset="0"/>
            </a:endParaRPr>
          </a:p>
        </p:txBody>
      </p:sp>
      <p:pic>
        <p:nvPicPr>
          <p:cNvPr id="1027" name="Picture 3"/>
          <p:cNvPicPr>
            <a:picLocks noChangeAspect="1" noChangeArrowheads="1"/>
          </p:cNvPicPr>
          <p:nvPr/>
        </p:nvPicPr>
        <p:blipFill>
          <a:blip r:embed="rId6" cstate="print"/>
          <a:srcRect/>
          <a:stretch>
            <a:fillRect/>
          </a:stretch>
        </p:blipFill>
        <p:spPr bwMode="auto">
          <a:xfrm>
            <a:off x="251520" y="908720"/>
            <a:ext cx="2267744" cy="930969"/>
          </a:xfrm>
          <a:prstGeom prst="rect">
            <a:avLst/>
          </a:prstGeom>
          <a:noFill/>
          <a:ln w="25400">
            <a:solidFill>
              <a:schemeClr val="accent1"/>
            </a:solidFill>
            <a:miter lim="800000"/>
            <a:headEnd/>
            <a:tailEnd/>
          </a:ln>
        </p:spPr>
      </p:pic>
      <p:pic>
        <p:nvPicPr>
          <p:cNvPr id="1029" name="Picture 5" descr="http://www.descrittiva.it/calip/1718/pinocchio-.GIF"/>
          <p:cNvPicPr>
            <a:picLocks noChangeAspect="1" noChangeArrowheads="1"/>
          </p:cNvPicPr>
          <p:nvPr/>
        </p:nvPicPr>
        <p:blipFill>
          <a:blip r:embed="rId7" cstate="print"/>
          <a:srcRect/>
          <a:stretch>
            <a:fillRect/>
          </a:stretch>
        </p:blipFill>
        <p:spPr bwMode="auto">
          <a:xfrm>
            <a:off x="8100392" y="908720"/>
            <a:ext cx="504825" cy="590551"/>
          </a:xfrm>
          <a:prstGeom prst="rect">
            <a:avLst/>
          </a:prstGeom>
          <a:noFill/>
        </p:spPr>
      </p:pic>
      <p:pic>
        <p:nvPicPr>
          <p:cNvPr id="1031" name="Picture 7" descr="http://www.descrittiva.it/calip/1718/pinocchio-.GIF"/>
          <p:cNvPicPr>
            <a:picLocks noChangeAspect="1" noChangeArrowheads="1"/>
          </p:cNvPicPr>
          <p:nvPr/>
        </p:nvPicPr>
        <p:blipFill>
          <a:blip r:embed="rId7" cstate="print"/>
          <a:srcRect/>
          <a:stretch>
            <a:fillRect/>
          </a:stretch>
        </p:blipFill>
        <p:spPr bwMode="auto">
          <a:xfrm>
            <a:off x="8100392" y="1700808"/>
            <a:ext cx="504825" cy="590551"/>
          </a:xfrm>
          <a:prstGeom prst="rect">
            <a:avLst/>
          </a:prstGeom>
          <a:noFill/>
        </p:spPr>
      </p:pic>
      <p:pic>
        <p:nvPicPr>
          <p:cNvPr id="16" name="Picture 5" descr="http://www.descrittiva.it/calip/1718/pinocchio-.GIF"/>
          <p:cNvPicPr>
            <a:picLocks noChangeAspect="1" noChangeArrowheads="1"/>
          </p:cNvPicPr>
          <p:nvPr/>
        </p:nvPicPr>
        <p:blipFill>
          <a:blip r:embed="rId7" cstate="print"/>
          <a:srcRect/>
          <a:stretch>
            <a:fillRect/>
          </a:stretch>
        </p:blipFill>
        <p:spPr bwMode="auto">
          <a:xfrm>
            <a:off x="8100392" y="2492896"/>
            <a:ext cx="504825" cy="590551"/>
          </a:xfrm>
          <a:prstGeom prst="rect">
            <a:avLst/>
          </a:prstGeom>
          <a:noFill/>
        </p:spPr>
      </p:pic>
      <p:pic>
        <p:nvPicPr>
          <p:cNvPr id="17" name="Picture 7" descr="http://www.descrittiva.it/calip/1718/pinocchio-.GIF"/>
          <p:cNvPicPr>
            <a:picLocks noChangeAspect="1" noChangeArrowheads="1"/>
          </p:cNvPicPr>
          <p:nvPr/>
        </p:nvPicPr>
        <p:blipFill>
          <a:blip r:embed="rId7" cstate="print"/>
          <a:srcRect/>
          <a:stretch>
            <a:fillRect/>
          </a:stretch>
        </p:blipFill>
        <p:spPr bwMode="auto">
          <a:xfrm>
            <a:off x="8100392" y="3284984"/>
            <a:ext cx="504825" cy="590551"/>
          </a:xfrm>
          <a:prstGeom prst="rect">
            <a:avLst/>
          </a:prstGeom>
          <a:noFill/>
        </p:spPr>
      </p:pic>
      <p:pic>
        <p:nvPicPr>
          <p:cNvPr id="18" name="Picture 5" descr="http://www.descrittiva.it/calip/1718/pinocchio-.GIF"/>
          <p:cNvPicPr>
            <a:picLocks noChangeAspect="1" noChangeArrowheads="1"/>
          </p:cNvPicPr>
          <p:nvPr/>
        </p:nvPicPr>
        <p:blipFill>
          <a:blip r:embed="rId7" cstate="print"/>
          <a:srcRect/>
          <a:stretch>
            <a:fillRect/>
          </a:stretch>
        </p:blipFill>
        <p:spPr bwMode="auto">
          <a:xfrm>
            <a:off x="8100392" y="3933056"/>
            <a:ext cx="504825" cy="590551"/>
          </a:xfrm>
          <a:prstGeom prst="rect">
            <a:avLst/>
          </a:prstGeom>
          <a:noFill/>
        </p:spPr>
      </p:pic>
      <p:pic>
        <p:nvPicPr>
          <p:cNvPr id="19" name="Picture 7" descr="http://www.descrittiva.it/calip/1718/pinocchio-.GIF"/>
          <p:cNvPicPr>
            <a:picLocks noChangeAspect="1" noChangeArrowheads="1"/>
          </p:cNvPicPr>
          <p:nvPr/>
        </p:nvPicPr>
        <p:blipFill>
          <a:blip r:embed="rId7" cstate="print"/>
          <a:srcRect/>
          <a:stretch>
            <a:fillRect/>
          </a:stretch>
        </p:blipFill>
        <p:spPr bwMode="auto">
          <a:xfrm>
            <a:off x="8100392" y="4725144"/>
            <a:ext cx="504825" cy="590551"/>
          </a:xfrm>
          <a:prstGeom prst="rect">
            <a:avLst/>
          </a:prstGeom>
          <a:noFill/>
        </p:spPr>
      </p:pic>
      <p:sp>
        <p:nvSpPr>
          <p:cNvPr id="2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1269" name="Picture 5"/>
          <p:cNvPicPr>
            <a:picLocks noChangeAspect="1" noChangeArrowheads="1"/>
          </p:cNvPicPr>
          <p:nvPr/>
        </p:nvPicPr>
        <p:blipFill>
          <a:blip r:embed="rId3" cstate="print"/>
          <a:srcRect/>
          <a:stretch>
            <a:fillRect/>
          </a:stretch>
        </p:blipFill>
        <p:spPr bwMode="auto">
          <a:xfrm>
            <a:off x="1835696" y="116632"/>
            <a:ext cx="7186613" cy="884237"/>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49C48309-6BF0-49C1-8E7A-D77ACC576E99}" type="slidenum">
              <a:rPr lang="it-IT" smtClean="0"/>
              <a:pPr/>
              <a:t>14</a:t>
            </a:fld>
            <a:endParaRPr lang="it-IT"/>
          </a:p>
        </p:txBody>
      </p:sp>
      <p:pic>
        <p:nvPicPr>
          <p:cNvPr id="1027" name="Picture 3"/>
          <p:cNvPicPr>
            <a:picLocks noChangeAspect="1" noChangeArrowheads="1"/>
          </p:cNvPicPr>
          <p:nvPr/>
        </p:nvPicPr>
        <p:blipFill>
          <a:blip r:embed="rId4" cstate="print"/>
          <a:srcRect/>
          <a:stretch>
            <a:fillRect/>
          </a:stretch>
        </p:blipFill>
        <p:spPr bwMode="auto">
          <a:xfrm>
            <a:off x="2339752" y="1196752"/>
            <a:ext cx="3848100" cy="3667125"/>
          </a:xfrm>
          <a:prstGeom prst="rect">
            <a:avLst/>
          </a:prstGeom>
          <a:noFill/>
          <a:ln w="9525">
            <a:noFill/>
            <a:miter lim="800000"/>
            <a:headEnd/>
            <a:tailEnd/>
          </a:ln>
        </p:spPr>
      </p:pic>
      <p:pic>
        <p:nvPicPr>
          <p:cNvPr id="1029" name="Picture 5" descr="http://www.descrittiva.it/calip/1516/premiazioneDIAPO.jpg"/>
          <p:cNvPicPr>
            <a:picLocks noChangeAspect="1" noChangeArrowheads="1"/>
          </p:cNvPicPr>
          <p:nvPr/>
        </p:nvPicPr>
        <p:blipFill>
          <a:blip r:embed="rId5" cstate="print"/>
          <a:srcRect/>
          <a:stretch>
            <a:fillRect/>
          </a:stretch>
        </p:blipFill>
        <p:spPr bwMode="auto">
          <a:xfrm>
            <a:off x="5652120" y="4221088"/>
            <a:ext cx="3247281" cy="2525664"/>
          </a:xfrm>
          <a:prstGeom prst="rect">
            <a:avLst/>
          </a:prstGeom>
          <a:noFill/>
          <a:ln w="50800">
            <a:solidFill>
              <a:schemeClr val="accent1"/>
            </a:solidFill>
          </a:ln>
        </p:spPr>
      </p:pic>
      <p:sp>
        <p:nvSpPr>
          <p:cNvPr id="15" name="CasellaDiTesto 14"/>
          <p:cNvSpPr txBox="1"/>
          <p:nvPr/>
        </p:nvSpPr>
        <p:spPr>
          <a:xfrm>
            <a:off x="1979712" y="5445224"/>
            <a:ext cx="3563888" cy="538609"/>
          </a:xfrm>
          <a:prstGeom prst="rect">
            <a:avLst/>
          </a:prstGeom>
          <a:noFill/>
        </p:spPr>
        <p:txBody>
          <a:bodyPr wrap="square" rtlCol="0">
            <a:spAutoFit/>
          </a:bodyPr>
          <a:lstStyle/>
          <a:p>
            <a:pPr algn="ctr"/>
            <a:r>
              <a:rPr lang="it-IT" dirty="0" smtClean="0">
                <a:latin typeface="Arial" pitchFamily="34" charset="0"/>
                <a:cs typeface="Arial" pitchFamily="34" charset="0"/>
              </a:rPr>
              <a:t>IC don Milani di Latina</a:t>
            </a:r>
          </a:p>
          <a:p>
            <a:pPr algn="ctr"/>
            <a:r>
              <a:rPr lang="it-IT" sz="1100" dirty="0" smtClean="0">
                <a:latin typeface="Arial" pitchFamily="34" charset="0"/>
                <a:cs typeface="Arial" pitchFamily="34" charset="0"/>
                <a:hlinkClick r:id="rId6"/>
              </a:rPr>
              <a:t>http://www.descrittiva.it/</a:t>
            </a:r>
            <a:r>
              <a:rPr lang="it-IT" sz="1100" dirty="0" err="1" smtClean="0">
                <a:latin typeface="Arial" pitchFamily="34" charset="0"/>
                <a:cs typeface="Arial" pitchFamily="34" charset="0"/>
                <a:hlinkClick r:id="rId6"/>
              </a:rPr>
              <a:t>calip</a:t>
            </a:r>
            <a:r>
              <a:rPr lang="it-IT" sz="1100" dirty="0" smtClean="0">
                <a:latin typeface="Arial" pitchFamily="34" charset="0"/>
                <a:cs typeface="Arial" pitchFamily="34" charset="0"/>
                <a:hlinkClick r:id="rId6"/>
              </a:rPr>
              <a:t>/1516/percorso_eno.htm</a:t>
            </a:r>
            <a:endParaRPr lang="it-IT" sz="1100" dirty="0">
              <a:latin typeface="Arial" pitchFamily="34" charset="0"/>
              <a:cs typeface="Arial" pitchFamily="34" charset="0"/>
            </a:endParaRPr>
          </a:p>
        </p:txBody>
      </p:sp>
      <p:sp>
        <p:nvSpPr>
          <p:cNvPr id="8" name="CasellaDiTesto 7"/>
          <p:cNvSpPr txBox="1"/>
          <p:nvPr/>
        </p:nvSpPr>
        <p:spPr>
          <a:xfrm>
            <a:off x="6208581" y="3212976"/>
            <a:ext cx="2935419" cy="584775"/>
          </a:xfrm>
          <a:prstGeom prst="rect">
            <a:avLst/>
          </a:prstGeom>
          <a:noFill/>
        </p:spPr>
        <p:txBody>
          <a:bodyPr wrap="none" rtlCol="0">
            <a:spAutoFit/>
          </a:bodyPr>
          <a:lstStyle/>
          <a:p>
            <a:pPr algn="ctr"/>
            <a:r>
              <a:rPr lang="it-IT" sz="1600" dirty="0" smtClean="0">
                <a:solidFill>
                  <a:srgbClr val="FF0000"/>
                </a:solidFill>
                <a:latin typeface="Arial" pitchFamily="34" charset="0"/>
                <a:cs typeface="Arial" pitchFamily="34" charset="0"/>
              </a:rPr>
              <a:t>Linda Giannini</a:t>
            </a:r>
            <a:br>
              <a:rPr lang="it-IT" sz="1600" dirty="0" smtClean="0">
                <a:solidFill>
                  <a:srgbClr val="FF0000"/>
                </a:solidFill>
                <a:latin typeface="Arial" pitchFamily="34" charset="0"/>
                <a:cs typeface="Arial" pitchFamily="34" charset="0"/>
              </a:rPr>
            </a:br>
            <a:r>
              <a:rPr lang="it-IT" sz="1600" dirty="0" smtClean="0">
                <a:solidFill>
                  <a:srgbClr val="FF0000"/>
                </a:solidFill>
                <a:latin typeface="Arial" pitchFamily="34" charset="0"/>
                <a:cs typeface="Arial" pitchFamily="34" charset="0"/>
              </a:rPr>
              <a:t>docente referente del progetto</a:t>
            </a:r>
            <a:endParaRPr lang="it-IT" sz="1600" dirty="0">
              <a:solidFill>
                <a:srgbClr val="FF0000"/>
              </a:solidFill>
              <a:latin typeface="Arial" pitchFamily="34" charset="0"/>
              <a:cs typeface="Arial" pitchFamily="34" charset="0"/>
            </a:endParaRPr>
          </a:p>
        </p:txBody>
      </p:sp>
      <p:pic>
        <p:nvPicPr>
          <p:cNvPr id="30722" name="Picture 2" descr="http://www.descrittiva.it/calip/1011/ENOLatina-Italy2010-09-21.jpg"/>
          <p:cNvPicPr>
            <a:picLocks noChangeAspect="1" noChangeArrowheads="1"/>
          </p:cNvPicPr>
          <p:nvPr/>
        </p:nvPicPr>
        <p:blipFill>
          <a:blip r:embed="rId7" cstate="print"/>
          <a:srcRect/>
          <a:stretch>
            <a:fillRect/>
          </a:stretch>
        </p:blipFill>
        <p:spPr bwMode="auto">
          <a:xfrm>
            <a:off x="6588224" y="1628800"/>
            <a:ext cx="1985797" cy="1489348"/>
          </a:xfrm>
          <a:prstGeom prst="rect">
            <a:avLst/>
          </a:prstGeom>
          <a:noFill/>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sp>
        <p:nvSpPr>
          <p:cNvPr id="8" name="CasellaDiTesto 7"/>
          <p:cNvSpPr txBox="1"/>
          <p:nvPr/>
        </p:nvSpPr>
        <p:spPr>
          <a:xfrm>
            <a:off x="3707904" y="2132856"/>
            <a:ext cx="3816424" cy="369332"/>
          </a:xfrm>
          <a:prstGeom prst="rect">
            <a:avLst/>
          </a:prstGeom>
          <a:noFill/>
        </p:spPr>
        <p:txBody>
          <a:bodyPr wrap="square" rtlCol="0">
            <a:spAutoFit/>
          </a:bodyPr>
          <a:lstStyle/>
          <a:p>
            <a:pPr algn="ctr"/>
            <a:r>
              <a:rPr lang="en-US" dirty="0" smtClean="0">
                <a:latin typeface="Arial" pitchFamily="34" charset="0"/>
                <a:cs typeface="Arial" pitchFamily="34" charset="0"/>
              </a:rPr>
              <a:t>prof.ssa NEIVILLER FRANCESCA</a:t>
            </a:r>
            <a:endParaRPr lang="it-IT" dirty="0">
              <a:latin typeface="Arial" pitchFamily="34" charset="0"/>
              <a:cs typeface="Arial" pitchFamily="34" charset="0"/>
            </a:endParaRPr>
          </a:p>
        </p:txBody>
      </p:sp>
      <p:pic>
        <p:nvPicPr>
          <p:cNvPr id="11" name="Immagine 10" descr="54800076_2390889304278817_2697290198336667648_n-removebg.png"/>
          <p:cNvPicPr>
            <a:picLocks noChangeAspect="1"/>
          </p:cNvPicPr>
          <p:nvPr/>
        </p:nvPicPr>
        <p:blipFill>
          <a:blip r:embed="rId4" cstate="print"/>
          <a:stretch>
            <a:fillRect/>
          </a:stretch>
        </p:blipFill>
        <p:spPr>
          <a:xfrm>
            <a:off x="4860032" y="692696"/>
            <a:ext cx="1379220" cy="1295400"/>
          </a:xfrm>
          <a:prstGeom prst="rect">
            <a:avLst/>
          </a:prstGeom>
        </p:spPr>
      </p:pic>
      <p:pic>
        <p:nvPicPr>
          <p:cNvPr id="12" name="Immagine 11"/>
          <p:cNvPicPr/>
          <p:nvPr/>
        </p:nvPicPr>
        <p:blipFill>
          <a:blip r:embed="rId5" cstate="print"/>
          <a:srcRect/>
          <a:stretch>
            <a:fillRect/>
          </a:stretch>
        </p:blipFill>
        <p:spPr bwMode="auto">
          <a:xfrm>
            <a:off x="2411760" y="2636912"/>
            <a:ext cx="6048672" cy="3701657"/>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49C48309-6BF0-49C1-8E7A-D77ACC576E99}" type="slidenum">
              <a:rPr lang="it-IT" smtClean="0"/>
              <a:pPr/>
              <a:t>15</a:t>
            </a:fld>
            <a:endParaRPr lang="it-IT"/>
          </a:p>
        </p:txBody>
      </p:sp>
      <p:sp>
        <p:nvSpPr>
          <p:cNvPr id="14"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49C48309-6BF0-49C1-8E7A-D77ACC576E99}" type="slidenum">
              <a:rPr lang="it-IT" smtClean="0"/>
              <a:pPr/>
              <a:t>16</a:t>
            </a:fld>
            <a:endParaRPr lang="it-IT"/>
          </a:p>
        </p:txBody>
      </p:sp>
      <p:pic>
        <p:nvPicPr>
          <p:cNvPr id="1026" name="Picture 2" descr="C:\Users\linda\Desktop\FILE down\ENO2018_page-0001.jpg"/>
          <p:cNvPicPr>
            <a:picLocks noChangeAspect="1" noChangeArrowheads="1"/>
          </p:cNvPicPr>
          <p:nvPr/>
        </p:nvPicPr>
        <p:blipFill>
          <a:blip r:embed="rId4" cstate="print"/>
          <a:srcRect/>
          <a:stretch>
            <a:fillRect/>
          </a:stretch>
        </p:blipFill>
        <p:spPr bwMode="auto">
          <a:xfrm>
            <a:off x="2195736" y="1340768"/>
            <a:ext cx="6669981" cy="4716198"/>
          </a:xfrm>
          <a:prstGeom prst="rect">
            <a:avLst/>
          </a:prstGeom>
          <a:noFill/>
        </p:spPr>
      </p:pic>
      <p:sp>
        <p:nvSpPr>
          <p:cNvPr id="8"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pic>
        <p:nvPicPr>
          <p:cNvPr id="11" name="Immagine 10" descr="54800076_2390889304278817_2697290198336667648_n-removebg.png"/>
          <p:cNvPicPr>
            <a:picLocks noChangeAspect="1"/>
          </p:cNvPicPr>
          <p:nvPr/>
        </p:nvPicPr>
        <p:blipFill>
          <a:blip r:embed="rId4" cstate="print"/>
          <a:stretch>
            <a:fillRect/>
          </a:stretch>
        </p:blipFill>
        <p:spPr>
          <a:xfrm>
            <a:off x="1763688" y="764704"/>
            <a:ext cx="1379220" cy="1295400"/>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17</a:t>
            </a:fld>
            <a:endParaRPr lang="it-IT"/>
          </a:p>
        </p:txBody>
      </p:sp>
      <p:sp>
        <p:nvSpPr>
          <p:cNvPr id="10" name="CasellaDiTesto 9"/>
          <p:cNvSpPr txBox="1"/>
          <p:nvPr/>
        </p:nvSpPr>
        <p:spPr>
          <a:xfrm>
            <a:off x="3203848" y="980728"/>
            <a:ext cx="5760640" cy="1077218"/>
          </a:xfrm>
          <a:prstGeom prst="rect">
            <a:avLst/>
          </a:prstGeom>
          <a:noFill/>
        </p:spPr>
        <p:txBody>
          <a:bodyPr wrap="square" rtlCol="0">
            <a:spAutoFit/>
          </a:bodyPr>
          <a:lstStyle/>
          <a:p>
            <a:pPr algn="just"/>
            <a:r>
              <a:rPr lang="it-IT" sz="1600" dirty="0" err="1" smtClean="0">
                <a:latin typeface="Arial" pitchFamily="34" charset="0"/>
                <a:cs typeface="Arial" pitchFamily="34" charset="0"/>
              </a:rPr>
              <a:t>Video-documentazione</a:t>
            </a:r>
            <a:r>
              <a:rPr lang="it-IT" sz="1600" dirty="0" smtClean="0">
                <a:latin typeface="Arial" pitchFamily="34" charset="0"/>
                <a:cs typeface="Arial" pitchFamily="34" charset="0"/>
              </a:rPr>
              <a:t> del percorso di Economia circolare a cura di Francesca </a:t>
            </a:r>
            <a:r>
              <a:rPr lang="it-IT" sz="1600" dirty="0" err="1" smtClean="0">
                <a:latin typeface="Arial" pitchFamily="34" charset="0"/>
                <a:cs typeface="Arial" pitchFamily="34" charset="0"/>
              </a:rPr>
              <a:t>Neiviller</a:t>
            </a:r>
            <a:r>
              <a:rPr lang="it-IT" sz="1600" dirty="0" smtClean="0">
                <a:latin typeface="Arial" pitchFamily="34" charset="0"/>
                <a:cs typeface="Arial" pitchFamily="34" charset="0"/>
              </a:rPr>
              <a:t> e delle alunne </a:t>
            </a:r>
            <a:r>
              <a:rPr lang="it-IT" sz="1600" smtClean="0">
                <a:latin typeface="Arial" pitchFamily="34" charset="0"/>
                <a:cs typeface="Arial" pitchFamily="34" charset="0"/>
              </a:rPr>
              <a:t>e degli </a:t>
            </a:r>
            <a:r>
              <a:rPr lang="it-IT" sz="1600" dirty="0" smtClean="0">
                <a:latin typeface="Arial" pitchFamily="34" charset="0"/>
                <a:cs typeface="Arial" pitchFamily="34" charset="0"/>
              </a:rPr>
              <a:t>alunni della classe 3^ B - AFM (Amministrazione Finanza e Marketing) del  ITC Vittorio Veneto Salvemini - Latina - Italia</a:t>
            </a:r>
            <a:endParaRPr lang="it-IT" sz="1600" dirty="0">
              <a:latin typeface="Arial" pitchFamily="34" charset="0"/>
              <a:cs typeface="Arial" pitchFamily="34" charset="0"/>
            </a:endParaRPr>
          </a:p>
        </p:txBody>
      </p:sp>
      <p:pic>
        <p:nvPicPr>
          <p:cNvPr id="2051" name="Picture 3"/>
          <p:cNvPicPr>
            <a:picLocks noChangeAspect="1" noChangeArrowheads="1"/>
          </p:cNvPicPr>
          <p:nvPr/>
        </p:nvPicPr>
        <p:blipFill>
          <a:blip r:embed="rId5" cstate="print"/>
          <a:srcRect/>
          <a:stretch>
            <a:fillRect/>
          </a:stretch>
        </p:blipFill>
        <p:spPr bwMode="auto">
          <a:xfrm>
            <a:off x="2411760" y="3068960"/>
            <a:ext cx="6302212" cy="3157463"/>
          </a:xfrm>
          <a:prstGeom prst="rect">
            <a:avLst/>
          </a:prstGeom>
          <a:noFill/>
          <a:ln w="9525">
            <a:noFill/>
            <a:miter lim="800000"/>
            <a:headEnd/>
            <a:tailEnd/>
          </a:ln>
        </p:spPr>
      </p:pic>
      <p:sp>
        <p:nvSpPr>
          <p:cNvPr id="13" name="CasellaDiTesto 12"/>
          <p:cNvSpPr txBox="1"/>
          <p:nvPr/>
        </p:nvSpPr>
        <p:spPr>
          <a:xfrm>
            <a:off x="1835696" y="2348880"/>
            <a:ext cx="6789103" cy="369332"/>
          </a:xfrm>
          <a:prstGeom prst="rect">
            <a:avLst/>
          </a:prstGeom>
          <a:noFill/>
        </p:spPr>
        <p:txBody>
          <a:bodyPr wrap="none" rtlCol="0">
            <a:spAutoFit/>
          </a:bodyPr>
          <a:lstStyle/>
          <a:p>
            <a:r>
              <a:rPr lang="it-IT" dirty="0" smtClean="0">
                <a:latin typeface="Arial" pitchFamily="34" charset="0"/>
                <a:cs typeface="Arial" pitchFamily="34" charset="0"/>
                <a:hlinkClick r:id="rId6"/>
              </a:rPr>
              <a:t>http://www.descrittiva.it/</a:t>
            </a:r>
            <a:r>
              <a:rPr lang="it-IT" dirty="0" err="1" smtClean="0">
                <a:latin typeface="Arial" pitchFamily="34" charset="0"/>
                <a:cs typeface="Arial" pitchFamily="34" charset="0"/>
                <a:hlinkClick r:id="rId6"/>
              </a:rPr>
              <a:t>calip</a:t>
            </a:r>
            <a:r>
              <a:rPr lang="it-IT" dirty="0" smtClean="0">
                <a:latin typeface="Arial" pitchFamily="34" charset="0"/>
                <a:cs typeface="Arial" pitchFamily="34" charset="0"/>
                <a:hlinkClick r:id="rId6"/>
              </a:rPr>
              <a:t>/1819/Sustainable-economy-prf.mp4</a:t>
            </a:r>
            <a:endParaRPr lang="it-IT" dirty="0">
              <a:latin typeface="Arial" pitchFamily="34" charset="0"/>
              <a:cs typeface="Arial" pitchFamily="34" charset="0"/>
            </a:endParaRPr>
          </a:p>
        </p:txBody>
      </p:sp>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627784" y="3501008"/>
            <a:ext cx="1839592" cy="1637556"/>
          </a:xfrm>
          <a:prstGeom prst="rect">
            <a:avLst/>
          </a:prstGeom>
          <a:noFill/>
          <a:ln w="9525">
            <a:noFill/>
            <a:miter lim="800000"/>
            <a:headEnd/>
            <a:tailEnd/>
          </a:ln>
        </p:spPr>
      </p:pic>
      <p:sp>
        <p:nvSpPr>
          <p:cNvPr id="5" name="CasellaDiTesto 4"/>
          <p:cNvSpPr txBox="1"/>
          <p:nvPr/>
        </p:nvSpPr>
        <p:spPr>
          <a:xfrm>
            <a:off x="2411760" y="5301208"/>
            <a:ext cx="2232248" cy="646331"/>
          </a:xfrm>
          <a:prstGeom prst="rect">
            <a:avLst/>
          </a:prstGeom>
          <a:noFill/>
        </p:spPr>
        <p:txBody>
          <a:bodyPr wrap="square" rtlCol="0">
            <a:spAutoFit/>
          </a:bodyPr>
          <a:lstStyle/>
          <a:p>
            <a:r>
              <a:rPr lang="en-US" dirty="0" smtClean="0">
                <a:latin typeface="Arial" pitchFamily="34" charset="0"/>
                <a:cs typeface="Arial" pitchFamily="34" charset="0"/>
              </a:rPr>
              <a:t>prof.ssa INGRAITO </a:t>
            </a:r>
          </a:p>
          <a:p>
            <a:r>
              <a:rPr lang="en-US" dirty="0" smtClean="0">
                <a:latin typeface="Arial" pitchFamily="34" charset="0"/>
                <a:cs typeface="Arial" pitchFamily="34" charset="0"/>
              </a:rPr>
              <a:t>MARIA ANNA RITA</a:t>
            </a:r>
          </a:p>
        </p:txBody>
      </p:sp>
      <p:sp>
        <p:nvSpPr>
          <p:cNvPr id="7" name="CasellaDiTesto 6"/>
          <p:cNvSpPr txBox="1"/>
          <p:nvPr/>
        </p:nvSpPr>
        <p:spPr>
          <a:xfrm>
            <a:off x="5652120" y="5229200"/>
            <a:ext cx="3312368" cy="1200329"/>
          </a:xfrm>
          <a:prstGeom prst="rect">
            <a:avLst/>
          </a:prstGeom>
          <a:noFill/>
        </p:spPr>
        <p:txBody>
          <a:bodyPr wrap="square" rtlCol="0">
            <a:spAutoFit/>
          </a:bodyPr>
          <a:lstStyle/>
          <a:p>
            <a:pPr algn="ctr"/>
            <a:r>
              <a:rPr lang="it-IT" dirty="0" smtClean="0">
                <a:latin typeface="Arial" pitchFamily="34" charset="0"/>
                <a:cs typeface="Arial" pitchFamily="34" charset="0"/>
              </a:rPr>
              <a:t>studenti</a:t>
            </a:r>
            <a:br>
              <a:rPr lang="it-IT" dirty="0" smtClean="0">
                <a:latin typeface="Arial" pitchFamily="34" charset="0"/>
                <a:cs typeface="Arial" pitchFamily="34" charset="0"/>
              </a:rPr>
            </a:br>
            <a:r>
              <a:rPr lang="it-IT" dirty="0" smtClean="0">
                <a:latin typeface="Arial" pitchFamily="34" charset="0"/>
                <a:cs typeface="Arial" pitchFamily="34" charset="0"/>
              </a:rPr>
              <a:t>BALDISSER ALESSANDRO </a:t>
            </a:r>
            <a:br>
              <a:rPr lang="it-IT" dirty="0" smtClean="0">
                <a:latin typeface="Arial" pitchFamily="34" charset="0"/>
                <a:cs typeface="Arial" pitchFamily="34" charset="0"/>
              </a:rPr>
            </a:br>
            <a:r>
              <a:rPr lang="it-IT" dirty="0" smtClean="0">
                <a:latin typeface="Arial" pitchFamily="34" charset="0"/>
                <a:cs typeface="Arial" pitchFamily="34" charset="0"/>
              </a:rPr>
              <a:t>e </a:t>
            </a:r>
            <a:br>
              <a:rPr lang="it-IT" dirty="0" smtClean="0">
                <a:latin typeface="Arial" pitchFamily="34" charset="0"/>
                <a:cs typeface="Arial" pitchFamily="34" charset="0"/>
              </a:rPr>
            </a:br>
            <a:r>
              <a:rPr lang="it-IT" dirty="0" smtClean="0">
                <a:latin typeface="Arial" pitchFamily="34" charset="0"/>
                <a:cs typeface="Arial" pitchFamily="34" charset="0"/>
              </a:rPr>
              <a:t>CHIALASTRI EMI </a:t>
            </a:r>
          </a:p>
        </p:txBody>
      </p:sp>
      <p:sp>
        <p:nvSpPr>
          <p:cNvPr id="8" name="CasellaDiTesto 7"/>
          <p:cNvSpPr txBox="1"/>
          <p:nvPr/>
        </p:nvSpPr>
        <p:spPr>
          <a:xfrm>
            <a:off x="3707904" y="2132856"/>
            <a:ext cx="3816424" cy="646331"/>
          </a:xfrm>
          <a:prstGeom prst="rect">
            <a:avLst/>
          </a:prstGeom>
          <a:noFill/>
        </p:spPr>
        <p:txBody>
          <a:bodyPr wrap="square" rtlCol="0">
            <a:spAutoFit/>
          </a:bodyPr>
          <a:lstStyle/>
          <a:p>
            <a:pPr algn="ctr"/>
            <a:r>
              <a:rPr lang="it-IT" dirty="0" smtClean="0">
                <a:latin typeface="Arial" pitchFamily="34" charset="0"/>
                <a:cs typeface="Arial" pitchFamily="34" charset="0"/>
              </a:rPr>
              <a:t>Dirigente Scolastico </a:t>
            </a:r>
          </a:p>
          <a:p>
            <a:pPr algn="ctr"/>
            <a:r>
              <a:rPr lang="en-US" dirty="0" smtClean="0">
                <a:latin typeface="Arial" pitchFamily="34" charset="0"/>
                <a:cs typeface="Arial" pitchFamily="34" charset="0"/>
              </a:rPr>
              <a:t>prof.ssa </a:t>
            </a:r>
            <a:r>
              <a:rPr lang="en-US" smtClean="0">
                <a:latin typeface="Arial" pitchFamily="34" charset="0"/>
                <a:cs typeface="Arial" pitchFamily="34" charset="0"/>
              </a:rPr>
              <a:t>BELLARDINI GIOVANNA </a:t>
            </a:r>
            <a:endParaRPr lang="it-IT" dirty="0">
              <a:latin typeface="Arial" pitchFamily="34" charset="0"/>
              <a:cs typeface="Arial" pitchFamily="34" charset="0"/>
            </a:endParaRPr>
          </a:p>
        </p:txBody>
      </p:sp>
      <p:pic>
        <p:nvPicPr>
          <p:cNvPr id="1028" name="Picture 4"/>
          <p:cNvPicPr>
            <a:picLocks noChangeAspect="1" noChangeArrowheads="1"/>
          </p:cNvPicPr>
          <p:nvPr/>
        </p:nvPicPr>
        <p:blipFill>
          <a:blip r:embed="rId5" cstate="print"/>
          <a:srcRect/>
          <a:stretch>
            <a:fillRect/>
          </a:stretch>
        </p:blipFill>
        <p:spPr bwMode="auto">
          <a:xfrm>
            <a:off x="4499992" y="622429"/>
            <a:ext cx="1951037" cy="1577975"/>
          </a:xfrm>
          <a:prstGeom prst="rect">
            <a:avLst/>
          </a:prstGeom>
          <a:noFill/>
          <a:ln w="9525">
            <a:noFill/>
            <a:miter lim="800000"/>
            <a:headEnd/>
            <a:tailEnd/>
          </a:ln>
        </p:spPr>
      </p:pic>
      <p:sp>
        <p:nvSpPr>
          <p:cNvPr id="10" name="CasellaDiTesto 9"/>
          <p:cNvSpPr txBox="1"/>
          <p:nvPr/>
        </p:nvSpPr>
        <p:spPr>
          <a:xfrm>
            <a:off x="2051720" y="2996952"/>
            <a:ext cx="6912768" cy="369332"/>
          </a:xfrm>
          <a:prstGeom prst="rect">
            <a:avLst/>
          </a:prstGeom>
          <a:solidFill>
            <a:srgbClr val="FFFF00"/>
          </a:solidFill>
        </p:spPr>
        <p:txBody>
          <a:bodyPr wrap="square" rtlCol="0">
            <a:spAutoFit/>
          </a:bodyPr>
          <a:lstStyle/>
          <a:p>
            <a:pPr algn="ctr"/>
            <a:r>
              <a:rPr lang="it-IT" b="1" dirty="0" smtClean="0">
                <a:latin typeface="Arial" pitchFamily="34" charset="0"/>
                <a:cs typeface="Arial" pitchFamily="34" charset="0"/>
              </a:rPr>
              <a:t>LA  DELEGAZIONE ITALIANA</a:t>
            </a:r>
            <a:endParaRPr lang="it-IT" b="1" dirty="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18</a:t>
            </a:fld>
            <a:endParaRPr lang="it-IT"/>
          </a:p>
        </p:txBody>
      </p:sp>
      <p:pic>
        <p:nvPicPr>
          <p:cNvPr id="2" name="Picture 2"/>
          <p:cNvPicPr>
            <a:picLocks noChangeAspect="1" noChangeArrowheads="1"/>
          </p:cNvPicPr>
          <p:nvPr/>
        </p:nvPicPr>
        <p:blipFill>
          <a:blip r:embed="rId6" cstate="print"/>
          <a:srcRect/>
          <a:stretch>
            <a:fillRect/>
          </a:stretch>
        </p:blipFill>
        <p:spPr bwMode="auto">
          <a:xfrm>
            <a:off x="5796136" y="3717032"/>
            <a:ext cx="2807394" cy="1406350"/>
          </a:xfrm>
          <a:prstGeom prst="rect">
            <a:avLst/>
          </a:prstGeom>
          <a:noFill/>
          <a:ln w="9525">
            <a:noFill/>
            <a:miter lim="800000"/>
            <a:headEnd/>
            <a:tailEnd/>
          </a:ln>
        </p:spPr>
      </p:pic>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139952" y="1412775"/>
            <a:ext cx="1849411" cy="1646297"/>
          </a:xfrm>
          <a:prstGeom prst="rect">
            <a:avLst/>
          </a:prstGeom>
          <a:noFill/>
          <a:ln w="9525">
            <a:noFill/>
            <a:miter lim="800000"/>
            <a:headEnd/>
            <a:tailEnd/>
          </a:ln>
        </p:spPr>
      </p:pic>
      <p:sp>
        <p:nvSpPr>
          <p:cNvPr id="5" name="CasellaDiTesto 4"/>
          <p:cNvSpPr txBox="1"/>
          <p:nvPr/>
        </p:nvSpPr>
        <p:spPr>
          <a:xfrm>
            <a:off x="2411760" y="3212976"/>
            <a:ext cx="5976664" cy="2585323"/>
          </a:xfrm>
          <a:prstGeom prst="rect">
            <a:avLst/>
          </a:prstGeom>
          <a:noFill/>
        </p:spPr>
        <p:txBody>
          <a:bodyPr wrap="square" rtlCol="0">
            <a:spAutoFit/>
          </a:bodyPr>
          <a:lstStyle/>
          <a:p>
            <a:pPr algn="just"/>
            <a:r>
              <a:rPr lang="en-US" dirty="0" err="1" smtClean="0">
                <a:latin typeface="Arial" pitchFamily="34" charset="0"/>
                <a:cs typeface="Arial" pitchFamily="34" charset="0"/>
              </a:rPr>
              <a:t>Sono</a:t>
            </a:r>
            <a:r>
              <a:rPr lang="en-US" dirty="0" smtClean="0">
                <a:latin typeface="Arial" pitchFamily="34" charset="0"/>
                <a:cs typeface="Arial" pitchFamily="34" charset="0"/>
              </a:rPr>
              <a:t> la prof.ssa INGRAITO MARIA ANNA RITA. Mi </a:t>
            </a:r>
            <a:r>
              <a:rPr lang="en-US" dirty="0" err="1" smtClean="0">
                <a:latin typeface="Arial" pitchFamily="34" charset="0"/>
                <a:cs typeface="Arial" pitchFamily="34" charset="0"/>
              </a:rPr>
              <a:t>occupo</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a:t>
            </a:r>
            <a:r>
              <a:rPr lang="en-US" dirty="0" err="1" smtClean="0">
                <a:latin typeface="Arial" pitchFamily="34" charset="0"/>
                <a:cs typeface="Arial" pitchFamily="34" charset="0"/>
              </a:rPr>
              <a:t>Diritto</a:t>
            </a:r>
            <a:r>
              <a:rPr lang="en-US" dirty="0" smtClean="0">
                <a:latin typeface="Arial" pitchFamily="34" charset="0"/>
                <a:cs typeface="Arial" pitchFamily="34" charset="0"/>
              </a:rPr>
              <a:t> </a:t>
            </a:r>
            <a:r>
              <a:rPr lang="en-US" dirty="0" err="1" smtClean="0">
                <a:latin typeface="Arial" pitchFamily="34" charset="0"/>
                <a:cs typeface="Arial" pitchFamily="34" charset="0"/>
              </a:rPr>
              <a:t>ed</a:t>
            </a:r>
            <a:r>
              <a:rPr lang="en-US" dirty="0" smtClean="0">
                <a:latin typeface="Arial" pitchFamily="34" charset="0"/>
                <a:cs typeface="Arial" pitchFamily="34" charset="0"/>
              </a:rPr>
              <a:t> </a:t>
            </a:r>
            <a:r>
              <a:rPr lang="en-US" dirty="0" err="1" smtClean="0">
                <a:latin typeface="Arial" pitchFamily="34" charset="0"/>
                <a:cs typeface="Arial" pitchFamily="34" charset="0"/>
              </a:rPr>
              <a:t>Economia</a:t>
            </a:r>
            <a:r>
              <a:rPr lang="en-US" dirty="0" smtClean="0">
                <a:latin typeface="Arial" pitchFamily="34" charset="0"/>
                <a:cs typeface="Arial" pitchFamily="34" charset="0"/>
              </a:rPr>
              <a:t> </a:t>
            </a:r>
            <a:r>
              <a:rPr lang="en-US" dirty="0" err="1" smtClean="0">
                <a:latin typeface="Arial" pitchFamily="34" charset="0"/>
                <a:cs typeface="Arial" pitchFamily="34" charset="0"/>
              </a:rPr>
              <a:t>nell’Istituto</a:t>
            </a:r>
            <a:r>
              <a:rPr lang="en-US" dirty="0" smtClean="0">
                <a:latin typeface="Arial" pitchFamily="34" charset="0"/>
                <a:cs typeface="Arial" pitchFamily="34" charset="0"/>
              </a:rPr>
              <a:t> </a:t>
            </a:r>
            <a:r>
              <a:rPr lang="en-US" dirty="0" err="1" smtClean="0">
                <a:latin typeface="Arial" pitchFamily="34" charset="0"/>
                <a:cs typeface="Arial" pitchFamily="34" charset="0"/>
              </a:rPr>
              <a:t>Tecnico</a:t>
            </a:r>
            <a:r>
              <a:rPr lang="en-US" dirty="0" smtClean="0">
                <a:latin typeface="Arial" pitchFamily="34" charset="0"/>
                <a:cs typeface="Arial" pitchFamily="34" charset="0"/>
              </a:rPr>
              <a:t> </a:t>
            </a:r>
            <a:r>
              <a:rPr lang="en-US" dirty="0" err="1" smtClean="0">
                <a:latin typeface="Arial" pitchFamily="34" charset="0"/>
                <a:cs typeface="Arial" pitchFamily="34" charset="0"/>
              </a:rPr>
              <a:t>Economico</a:t>
            </a:r>
            <a:r>
              <a:rPr lang="en-US" dirty="0" smtClean="0">
                <a:latin typeface="Arial" pitchFamily="34" charset="0"/>
                <a:cs typeface="Arial" pitchFamily="34" charset="0"/>
              </a:rPr>
              <a:t> </a:t>
            </a:r>
            <a:r>
              <a:rPr lang="en-US" dirty="0" err="1" smtClean="0">
                <a:latin typeface="Arial" pitchFamily="34" charset="0"/>
                <a:cs typeface="Arial" pitchFamily="34" charset="0"/>
              </a:rPr>
              <a:t>Vittorio</a:t>
            </a:r>
            <a:r>
              <a:rPr lang="en-US" dirty="0" smtClean="0">
                <a:latin typeface="Arial" pitchFamily="34" charset="0"/>
                <a:cs typeface="Arial" pitchFamily="34" charset="0"/>
              </a:rPr>
              <a:t> Veneto – </a:t>
            </a:r>
            <a:r>
              <a:rPr lang="en-US" dirty="0" err="1" smtClean="0">
                <a:latin typeface="Arial" pitchFamily="34" charset="0"/>
                <a:cs typeface="Arial" pitchFamily="34" charset="0"/>
              </a:rPr>
              <a:t>Salvemini</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Latina, Italia. In </a:t>
            </a:r>
            <a:r>
              <a:rPr lang="en-US" dirty="0" err="1" smtClean="0">
                <a:latin typeface="Arial" pitchFamily="34" charset="0"/>
                <a:cs typeface="Arial" pitchFamily="34" charset="0"/>
              </a:rPr>
              <a:t>occasione</a:t>
            </a:r>
            <a:r>
              <a:rPr lang="en-US" dirty="0" smtClean="0">
                <a:latin typeface="Arial" pitchFamily="34" charset="0"/>
                <a:cs typeface="Arial" pitchFamily="34" charset="0"/>
              </a:rPr>
              <a:t> del WSSC2019 </a:t>
            </a:r>
            <a:r>
              <a:rPr lang="en-US" dirty="0" err="1" smtClean="0">
                <a:latin typeface="Arial" pitchFamily="34" charset="0"/>
                <a:cs typeface="Arial" pitchFamily="34" charset="0"/>
              </a:rPr>
              <a:t>farò</a:t>
            </a:r>
            <a:r>
              <a:rPr lang="en-US" dirty="0" smtClean="0">
                <a:latin typeface="Arial" pitchFamily="34" charset="0"/>
                <a:cs typeface="Arial" pitchFamily="34" charset="0"/>
              </a:rPr>
              <a:t> parte del </a:t>
            </a:r>
            <a:r>
              <a:rPr lang="en-US" dirty="0" err="1" smtClean="0">
                <a:latin typeface="Arial" pitchFamily="34" charset="0"/>
                <a:cs typeface="Arial" pitchFamily="34" charset="0"/>
              </a:rPr>
              <a:t>gruppo</a:t>
            </a:r>
            <a:r>
              <a:rPr lang="en-US" dirty="0" smtClean="0">
                <a:latin typeface="Arial" pitchFamily="34" charset="0"/>
                <a:cs typeface="Arial" pitchFamily="34" charset="0"/>
              </a:rPr>
              <a:t> 1: </a:t>
            </a:r>
            <a:r>
              <a:rPr lang="en-US" dirty="0" err="1" smtClean="0">
                <a:latin typeface="Arial" pitchFamily="34" charset="0"/>
                <a:cs typeface="Arial" pitchFamily="34" charset="0"/>
              </a:rPr>
              <a:t>Economia</a:t>
            </a:r>
            <a:r>
              <a:rPr lang="en-US" dirty="0" smtClean="0">
                <a:latin typeface="Arial" pitchFamily="34" charset="0"/>
                <a:cs typeface="Arial" pitchFamily="34" charset="0"/>
              </a:rPr>
              <a:t> </a:t>
            </a:r>
            <a:r>
              <a:rPr lang="en-US" dirty="0" err="1" smtClean="0">
                <a:latin typeface="Arial" pitchFamily="34" charset="0"/>
                <a:cs typeface="Arial" pitchFamily="34" charset="0"/>
              </a:rPr>
              <a:t>Circolare</a:t>
            </a:r>
            <a:r>
              <a:rPr lang="en-US" dirty="0" smtClean="0">
                <a:latin typeface="Arial" pitchFamily="34" charset="0"/>
                <a:cs typeface="Arial" pitchFamily="34" charset="0"/>
              </a:rPr>
              <a:t>. </a:t>
            </a:r>
            <a:r>
              <a:rPr lang="en-US" dirty="0" err="1" smtClean="0">
                <a:latin typeface="Arial" pitchFamily="34" charset="0"/>
                <a:cs typeface="Arial" pitchFamily="34" charset="0"/>
              </a:rPr>
              <a:t>Gli</a:t>
            </a:r>
            <a:r>
              <a:rPr lang="en-US" dirty="0" smtClean="0">
                <a:latin typeface="Arial" pitchFamily="34" charset="0"/>
                <a:cs typeface="Arial" pitchFamily="34" charset="0"/>
              </a:rPr>
              <a:t> </a:t>
            </a:r>
            <a:r>
              <a:rPr lang="en-US" dirty="0" err="1" smtClean="0">
                <a:latin typeface="Arial" pitchFamily="34" charset="0"/>
                <a:cs typeface="Arial" pitchFamily="34" charset="0"/>
              </a:rPr>
              <a:t>studenti</a:t>
            </a:r>
            <a:r>
              <a:rPr lang="en-US" dirty="0" smtClean="0">
                <a:latin typeface="Arial" pitchFamily="34" charset="0"/>
                <a:cs typeface="Arial" pitchFamily="34" charset="0"/>
              </a:rPr>
              <a:t> </a:t>
            </a:r>
            <a:r>
              <a:rPr lang="en-US" dirty="0" err="1" smtClean="0">
                <a:latin typeface="Arial" pitchFamily="34" charset="0"/>
                <a:cs typeface="Arial" pitchFamily="34" charset="0"/>
              </a:rPr>
              <a:t>che</a:t>
            </a:r>
            <a:r>
              <a:rPr lang="en-US" dirty="0" smtClean="0">
                <a:latin typeface="Arial" pitchFamily="34" charset="0"/>
                <a:cs typeface="Arial" pitchFamily="34" charset="0"/>
              </a:rPr>
              <a:t> </a:t>
            </a:r>
            <a:r>
              <a:rPr lang="en-US" dirty="0" err="1" smtClean="0">
                <a:latin typeface="Arial" pitchFamily="34" charset="0"/>
                <a:cs typeface="Arial" pitchFamily="34" charset="0"/>
              </a:rPr>
              <a:t>accompagnerò</a:t>
            </a:r>
            <a:r>
              <a:rPr lang="en-US" dirty="0" smtClean="0">
                <a:latin typeface="Arial" pitchFamily="34" charset="0"/>
                <a:cs typeface="Arial" pitchFamily="34" charset="0"/>
              </a:rPr>
              <a:t> al Summit </a:t>
            </a:r>
            <a:r>
              <a:rPr lang="en-US" dirty="0" err="1" smtClean="0">
                <a:latin typeface="Arial" pitchFamily="34" charset="0"/>
                <a:cs typeface="Arial" pitchFamily="34" charset="0"/>
              </a:rPr>
              <a:t>sono</a:t>
            </a:r>
            <a:r>
              <a:rPr lang="en-US" dirty="0" smtClean="0">
                <a:latin typeface="Arial" pitchFamily="34" charset="0"/>
                <a:cs typeface="Arial" pitchFamily="34" charset="0"/>
              </a:rPr>
              <a:t>: </a:t>
            </a:r>
            <a:r>
              <a:rPr lang="en-US" dirty="0" err="1" smtClean="0">
                <a:latin typeface="Arial" pitchFamily="34" charset="0"/>
                <a:cs typeface="Arial" pitchFamily="34" charset="0"/>
              </a:rPr>
              <a:t>Baldisser</a:t>
            </a:r>
            <a:r>
              <a:rPr lang="en-US" dirty="0" smtClean="0">
                <a:latin typeface="Arial" pitchFamily="34" charset="0"/>
                <a:cs typeface="Arial" pitchFamily="34" charset="0"/>
              </a:rPr>
              <a:t> Alessandro e </a:t>
            </a:r>
            <a:r>
              <a:rPr lang="en-US" dirty="0" err="1" smtClean="0">
                <a:latin typeface="Arial" pitchFamily="34" charset="0"/>
                <a:cs typeface="Arial" pitchFamily="34" charset="0"/>
              </a:rPr>
              <a:t>Chialastri</a:t>
            </a:r>
            <a:r>
              <a:rPr lang="en-US" dirty="0" smtClean="0">
                <a:latin typeface="Arial" pitchFamily="34" charset="0"/>
                <a:cs typeface="Arial" pitchFamily="34" charset="0"/>
              </a:rPr>
              <a:t> Emi </a:t>
            </a:r>
            <a:r>
              <a:rPr lang="en-US" dirty="0" err="1" smtClean="0">
                <a:latin typeface="Arial" pitchFamily="34" charset="0"/>
                <a:cs typeface="Arial" pitchFamily="34" charset="0"/>
              </a:rPr>
              <a:t>della</a:t>
            </a:r>
            <a:r>
              <a:rPr lang="en-US" dirty="0" smtClean="0">
                <a:latin typeface="Arial" pitchFamily="34" charset="0"/>
                <a:cs typeface="Arial" pitchFamily="34" charset="0"/>
              </a:rPr>
              <a:t> </a:t>
            </a:r>
            <a:r>
              <a:rPr lang="en-US" dirty="0" err="1" smtClean="0">
                <a:latin typeface="Arial" pitchFamily="34" charset="0"/>
                <a:cs typeface="Arial" pitchFamily="34" charset="0"/>
              </a:rPr>
              <a:t>classe</a:t>
            </a:r>
            <a:r>
              <a:rPr lang="en-US" dirty="0" smtClean="0">
                <a:latin typeface="Arial" pitchFamily="34" charset="0"/>
                <a:cs typeface="Arial" pitchFamily="34" charset="0"/>
              </a:rPr>
              <a:t> 3^A </a:t>
            </a:r>
            <a:r>
              <a:rPr lang="en-US" dirty="0" err="1" smtClean="0">
                <a:latin typeface="Arial" pitchFamily="34" charset="0"/>
                <a:cs typeface="Arial" pitchFamily="34" charset="0"/>
              </a:rPr>
              <a:t>relazioni</a:t>
            </a:r>
            <a:r>
              <a:rPr lang="en-US" dirty="0" smtClean="0">
                <a:latin typeface="Arial" pitchFamily="34" charset="0"/>
                <a:cs typeface="Arial" pitchFamily="34" charset="0"/>
              </a:rPr>
              <a:t> </a:t>
            </a:r>
            <a:r>
              <a:rPr lang="en-US" dirty="0" err="1" smtClean="0">
                <a:latin typeface="Arial" pitchFamily="34" charset="0"/>
                <a:cs typeface="Arial" pitchFamily="34" charset="0"/>
              </a:rPr>
              <a:t>internazionali</a:t>
            </a:r>
            <a:r>
              <a:rPr lang="en-US" dirty="0" smtClean="0">
                <a:latin typeface="Arial" pitchFamily="34" charset="0"/>
                <a:cs typeface="Arial" pitchFamily="34" charset="0"/>
              </a:rPr>
              <a:t>. </a:t>
            </a:r>
          </a:p>
          <a:p>
            <a:pPr algn="just"/>
            <a:r>
              <a:rPr lang="en-US" dirty="0" err="1" smtClean="0">
                <a:latin typeface="Arial" pitchFamily="34" charset="0"/>
                <a:cs typeface="Arial" pitchFamily="34" charset="0"/>
              </a:rPr>
              <a:t>L’area</a:t>
            </a:r>
            <a:r>
              <a:rPr lang="en-US" dirty="0" smtClean="0">
                <a:latin typeface="Arial" pitchFamily="34" charset="0"/>
                <a:cs typeface="Arial" pitchFamily="34" charset="0"/>
              </a:rPr>
              <a:t> </a:t>
            </a:r>
            <a:r>
              <a:rPr lang="en-US" dirty="0" err="1" smtClean="0">
                <a:latin typeface="Arial" pitchFamily="34" charset="0"/>
                <a:cs typeface="Arial" pitchFamily="34" charset="0"/>
              </a:rPr>
              <a:t>docenti</a:t>
            </a:r>
            <a:r>
              <a:rPr lang="en-US" dirty="0" smtClean="0">
                <a:latin typeface="Arial" pitchFamily="34" charset="0"/>
                <a:cs typeface="Arial" pitchFamily="34" charset="0"/>
              </a:rPr>
              <a:t> </a:t>
            </a:r>
            <a:r>
              <a:rPr lang="en-US" dirty="0" err="1" smtClean="0">
                <a:latin typeface="Arial" pitchFamily="34" charset="0"/>
                <a:cs typeface="Arial" pitchFamily="34" charset="0"/>
              </a:rPr>
              <a:t>d’incontro</a:t>
            </a:r>
            <a:r>
              <a:rPr lang="en-US" dirty="0" smtClean="0">
                <a:latin typeface="Arial" pitchFamily="34" charset="0"/>
                <a:cs typeface="Arial" pitchFamily="34" charset="0"/>
              </a:rPr>
              <a:t> on line per </a:t>
            </a:r>
            <a:r>
              <a:rPr lang="en-US" dirty="0" err="1" smtClean="0">
                <a:latin typeface="Arial" pitchFamily="34" charset="0"/>
                <a:cs typeface="Arial" pitchFamily="34" charset="0"/>
              </a:rPr>
              <a:t>il</a:t>
            </a:r>
            <a:r>
              <a:rPr lang="en-US" dirty="0" smtClean="0">
                <a:latin typeface="Arial" pitchFamily="34" charset="0"/>
                <a:cs typeface="Arial" pitchFamily="34" charset="0"/>
              </a:rPr>
              <a:t> Summit 2019 è</a:t>
            </a:r>
          </a:p>
          <a:p>
            <a:pPr algn="just"/>
            <a:r>
              <a:rPr lang="it-IT" dirty="0" smtClean="0">
                <a:latin typeface="Arial" pitchFamily="34" charset="0"/>
                <a:cs typeface="Arial" pitchFamily="34" charset="0"/>
                <a:hlinkClick r:id="rId5"/>
              </a:rPr>
              <a:t>https://wssc.in.howspace.com/1/k7875267/maria.ingraito</a:t>
            </a:r>
            <a:r>
              <a:rPr lang="en-US" dirty="0" smtClean="0">
                <a:latin typeface="Arial" pitchFamily="34" charset="0"/>
                <a:cs typeface="Arial" pitchFamily="34" charset="0"/>
              </a:rPr>
              <a:t> </a:t>
            </a:r>
          </a:p>
        </p:txBody>
      </p:sp>
      <p:sp>
        <p:nvSpPr>
          <p:cNvPr id="10" name="CasellaDiTesto 9"/>
          <p:cNvSpPr txBox="1"/>
          <p:nvPr/>
        </p:nvSpPr>
        <p:spPr>
          <a:xfrm>
            <a:off x="1979712" y="836712"/>
            <a:ext cx="6912768" cy="369332"/>
          </a:xfrm>
          <a:prstGeom prst="rect">
            <a:avLst/>
          </a:prstGeom>
          <a:solidFill>
            <a:srgbClr val="FFFF00"/>
          </a:solidFill>
        </p:spPr>
        <p:txBody>
          <a:bodyPr wrap="square" rtlCol="0">
            <a:spAutoFit/>
          </a:bodyPr>
          <a:lstStyle/>
          <a:p>
            <a:pPr algn="ctr"/>
            <a:r>
              <a:rPr lang="it-IT" b="1" dirty="0" smtClean="0">
                <a:latin typeface="Arial" pitchFamily="34" charset="0"/>
                <a:cs typeface="Arial" pitchFamily="34" charset="0"/>
              </a:rPr>
              <a:t>AREA DOCENTI WSSC 2019</a:t>
            </a:r>
            <a:endParaRPr lang="it-IT" b="1" dirty="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19</a:t>
            </a:fld>
            <a:endParaRPr lang="it-IT"/>
          </a:p>
        </p:txBody>
      </p:sp>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2204864"/>
            <a:ext cx="6192688" cy="1894362"/>
          </a:xfrm>
        </p:spPr>
        <p:txBody>
          <a:bodyPr>
            <a:normAutofit fontScale="90000"/>
          </a:bodyPr>
          <a:lstStyle/>
          <a:p>
            <a:pPr algn="just"/>
            <a:r>
              <a:rPr lang="it-IT" sz="1400" dirty="0" smtClean="0">
                <a:latin typeface="Arial" pitchFamily="34" charset="0"/>
                <a:cs typeface="Arial" pitchFamily="34" charset="0"/>
              </a:rPr>
              <a:t>IL WSSC  è una iniziativa del progetto ENO. Il progetto </a:t>
            </a:r>
            <a:r>
              <a:rPr lang="it-IT" sz="1400" dirty="0" err="1" smtClean="0">
                <a:latin typeface="Arial" pitchFamily="34" charset="0"/>
                <a:cs typeface="Arial" pitchFamily="34" charset="0"/>
              </a:rPr>
              <a:t>ENnvironment</a:t>
            </a:r>
            <a:r>
              <a:rPr lang="it-IT" sz="1400" dirty="0" smtClean="0">
                <a:latin typeface="Arial" pitchFamily="34" charset="0"/>
                <a:cs typeface="Arial" pitchFamily="34" charset="0"/>
              </a:rPr>
              <a:t> Online e’ stato fondato nel 2000 da Mika </a:t>
            </a:r>
            <a:r>
              <a:rPr lang="it-IT" sz="1400" dirty="0" err="1" smtClean="0">
                <a:latin typeface="Arial" pitchFamily="34" charset="0"/>
                <a:cs typeface="Arial" pitchFamily="34" charset="0"/>
              </a:rPr>
              <a:t>Vanhanen</a:t>
            </a:r>
            <a:r>
              <a:rPr lang="it-IT" sz="1400" dirty="0" smtClean="0">
                <a:latin typeface="Arial" pitchFamily="34" charset="0"/>
                <a:cs typeface="Arial" pitchFamily="34" charset="0"/>
              </a:rPr>
              <a:t>, insegnante di classe finlandese - consiste in una rete globale di studenti ed in una comunità per lo sviluppo sostenibile. Attualmente coinvolge in oltre 100 Paesi, l'Italia è tra questi. L'apprendimento è basato su azioni concrete (come, per esempio, la piantumazione di alberi, il rispetto della natura, il riciclo dei materiali, il confronto, la ricerca ...) e le istituzioni scolastiche di ciascuna nazione svolgono da anni le attività ENO condividendole on </a:t>
            </a:r>
            <a:r>
              <a:rPr lang="it-IT" sz="1400" dirty="0" err="1" smtClean="0">
                <a:latin typeface="Arial" pitchFamily="34" charset="0"/>
                <a:cs typeface="Arial" pitchFamily="34" charset="0"/>
              </a:rPr>
              <a:t>line</a:t>
            </a:r>
            <a:r>
              <a:rPr lang="it-IT" sz="1400" dirty="0" smtClean="0">
                <a:latin typeface="Arial" pitchFamily="34" charset="0"/>
                <a:cs typeface="Arial" pitchFamily="34" charset="0"/>
              </a:rPr>
              <a:t> con le comunità locali e internazionali. </a:t>
            </a:r>
            <a:endParaRPr lang="it-IT" sz="1400" dirty="0">
              <a:latin typeface="Arial" pitchFamily="34" charset="0"/>
              <a:cs typeface="Arial" pitchFamily="34" charset="0"/>
            </a:endParaRPr>
          </a:p>
        </p:txBody>
      </p:sp>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Rettangolo 10"/>
          <p:cNvSpPr/>
          <p:nvPr/>
        </p:nvSpPr>
        <p:spPr>
          <a:xfrm>
            <a:off x="2411760" y="4221088"/>
            <a:ext cx="5750357" cy="2308324"/>
          </a:xfrm>
          <a:prstGeom prst="rect">
            <a:avLst/>
          </a:prstGeom>
        </p:spPr>
        <p:txBody>
          <a:bodyPr wrap="none">
            <a:spAutoFit/>
          </a:bodyPr>
          <a:lstStyle/>
          <a:p>
            <a:r>
              <a:rPr lang="it-IT" u="sng" dirty="0" smtClean="0">
                <a:latin typeface="Arial" pitchFamily="34" charset="0"/>
                <a:cs typeface="Arial" pitchFamily="34" charset="0"/>
                <a:hlinkClick r:id="rId3"/>
              </a:rPr>
              <a:t>http://www.enoprogramme.org/</a:t>
            </a:r>
            <a:r>
              <a:rPr lang="it-IT" dirty="0" smtClean="0">
                <a:latin typeface="Arial" pitchFamily="34" charset="0"/>
                <a:cs typeface="Arial" pitchFamily="34" charset="0"/>
              </a:rPr>
              <a:t> </a:t>
            </a:r>
          </a:p>
          <a:p>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r>
              <a:rPr lang="it-IT" dirty="0" smtClean="0">
                <a:latin typeface="Arial" pitchFamily="34" charset="0"/>
                <a:cs typeface="Arial" pitchFamily="34" charset="0"/>
              </a:rPr>
              <a:t/>
            </a:r>
            <a:br>
              <a:rPr lang="it-IT" dirty="0" smtClean="0">
                <a:latin typeface="Arial" pitchFamily="34" charset="0"/>
                <a:cs typeface="Arial" pitchFamily="34" charset="0"/>
              </a:rPr>
            </a:br>
            <a:r>
              <a:rPr lang="it-IT" dirty="0" smtClean="0">
                <a:latin typeface="Arial" pitchFamily="34" charset="0"/>
                <a:cs typeface="Arial" pitchFamily="34" charset="0"/>
                <a:hlinkClick r:id="rId4"/>
              </a:rPr>
              <a:t>https://www.facebook.com/enoprogramme </a:t>
            </a:r>
            <a:r>
              <a:rPr lang="it-IT" dirty="0" smtClean="0">
                <a:latin typeface="Arial" pitchFamily="34" charset="0"/>
                <a:cs typeface="Arial" pitchFamily="34" charset="0"/>
              </a:rPr>
              <a:t/>
            </a:r>
            <a:br>
              <a:rPr lang="it-IT" dirty="0" smtClean="0">
                <a:latin typeface="Arial" pitchFamily="34" charset="0"/>
                <a:cs typeface="Arial" pitchFamily="34" charset="0"/>
              </a:rPr>
            </a:br>
            <a:r>
              <a:rPr lang="it-IT" dirty="0" smtClean="0">
                <a:latin typeface="Arial" pitchFamily="34" charset="0"/>
                <a:cs typeface="Arial" pitchFamily="34" charset="0"/>
                <a:hlinkClick r:id="rId5"/>
              </a:rPr>
              <a:t>https://www.facebook.com/EnoItaly/ </a:t>
            </a:r>
            <a:r>
              <a:rPr lang="it-IT" dirty="0" smtClean="0">
                <a:latin typeface="Arial" pitchFamily="34" charset="0"/>
                <a:cs typeface="Arial" pitchFamily="34" charset="0"/>
              </a:rPr>
              <a:t/>
            </a:r>
            <a:br>
              <a:rPr lang="it-IT" dirty="0" smtClean="0">
                <a:latin typeface="Arial" pitchFamily="34" charset="0"/>
                <a:cs typeface="Arial" pitchFamily="34" charset="0"/>
              </a:rPr>
            </a:br>
            <a:r>
              <a:rPr lang="it-IT" dirty="0" smtClean="0">
                <a:latin typeface="Arial" pitchFamily="34" charset="0"/>
                <a:cs typeface="Arial" pitchFamily="34" charset="0"/>
                <a:hlinkClick r:id="rId6"/>
              </a:rPr>
              <a:t>https://www.facebook.com/groups/461418417384956/ </a:t>
            </a:r>
            <a:endParaRPr lang="it-IT" dirty="0" smtClean="0">
              <a:latin typeface="Arial" pitchFamily="34" charset="0"/>
              <a:cs typeface="Arial" pitchFamily="34" charset="0"/>
            </a:endParaRPr>
          </a:p>
          <a:p>
            <a:r>
              <a:rPr lang="it-IT" dirty="0" smtClean="0">
                <a:latin typeface="Arial" pitchFamily="34" charset="0"/>
                <a:cs typeface="Arial" pitchFamily="34" charset="0"/>
                <a:hlinkClick r:id="rId7"/>
              </a:rPr>
              <a:t>https://twitter.com/enoprogramme</a:t>
            </a:r>
            <a:endParaRPr lang="it-IT" dirty="0">
              <a:latin typeface="Arial" pitchFamily="34" charset="0"/>
              <a:cs typeface="Arial" pitchFamily="34" charset="0"/>
            </a:endParaRPr>
          </a:p>
        </p:txBody>
      </p:sp>
      <p:pic>
        <p:nvPicPr>
          <p:cNvPr id="1027" name="Picture 3"/>
          <p:cNvPicPr>
            <a:picLocks noChangeAspect="1" noChangeArrowheads="1"/>
          </p:cNvPicPr>
          <p:nvPr/>
        </p:nvPicPr>
        <p:blipFill>
          <a:blip r:embed="rId8" cstate="print"/>
          <a:srcRect/>
          <a:stretch>
            <a:fillRect/>
          </a:stretch>
        </p:blipFill>
        <p:spPr bwMode="auto">
          <a:xfrm>
            <a:off x="2339752" y="116632"/>
            <a:ext cx="6082258" cy="1917333"/>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2483768" y="4653136"/>
            <a:ext cx="1690618" cy="691133"/>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2</a:t>
            </a:fld>
            <a:endParaRPr lang="it-IT"/>
          </a:p>
        </p:txBody>
      </p:sp>
      <p:pic>
        <p:nvPicPr>
          <p:cNvPr id="10" name="Picture 2" descr="Nessuna descrizione della foto disponibile."/>
          <p:cNvPicPr>
            <a:picLocks noChangeAspect="1" noChangeArrowheads="1"/>
          </p:cNvPicPr>
          <p:nvPr/>
        </p:nvPicPr>
        <p:blipFill>
          <a:blip r:embed="rId10" cstate="print"/>
          <a:srcRect/>
          <a:stretch>
            <a:fillRect/>
          </a:stretch>
        </p:blipFill>
        <p:spPr bwMode="auto">
          <a:xfrm>
            <a:off x="251520" y="332656"/>
            <a:ext cx="1944216" cy="1458162"/>
          </a:xfrm>
          <a:prstGeom prst="rect">
            <a:avLst/>
          </a:prstGeom>
          <a:noFill/>
          <a:ln w="25400">
            <a:solidFill>
              <a:schemeClr val="accent1"/>
            </a:solidFill>
          </a:ln>
        </p:spPr>
      </p:pic>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979712" y="0"/>
            <a:ext cx="6829425" cy="590550"/>
          </a:xfrm>
          <a:prstGeom prst="rect">
            <a:avLst/>
          </a:prstGeom>
          <a:noFill/>
          <a:ln w="9525">
            <a:noFill/>
            <a:miter lim="800000"/>
            <a:headEnd/>
            <a:tailEnd/>
          </a:ln>
        </p:spPr>
      </p:pic>
      <p:sp>
        <p:nvSpPr>
          <p:cNvPr id="5" name="CasellaDiTesto 4"/>
          <p:cNvSpPr txBox="1"/>
          <p:nvPr/>
        </p:nvSpPr>
        <p:spPr>
          <a:xfrm>
            <a:off x="1979712" y="1268760"/>
            <a:ext cx="6840760" cy="2523768"/>
          </a:xfrm>
          <a:prstGeom prst="rect">
            <a:avLst/>
          </a:prstGeom>
          <a:noFill/>
        </p:spPr>
        <p:txBody>
          <a:bodyPr wrap="square" rtlCol="0">
            <a:spAutoFit/>
          </a:bodyPr>
          <a:lstStyle/>
          <a:p>
            <a:pPr algn="just"/>
            <a:r>
              <a:rPr lang="it-IT" sz="1400" dirty="0" smtClean="0">
                <a:latin typeface="Arial" pitchFamily="34" charset="0"/>
                <a:cs typeface="Arial" pitchFamily="34" charset="0"/>
              </a:rPr>
              <a:t>Incontro per la presentazione del progetto ENO e del WSSC2019 - venerdì 17 maggio 2019, presso l'aula ULISSE dell'</a:t>
            </a:r>
            <a:r>
              <a:rPr lang="it-IT" sz="1400" dirty="0" smtClean="0">
                <a:latin typeface="Arial" pitchFamily="34" charset="0"/>
                <a:cs typeface="Arial" pitchFamily="34" charset="0"/>
                <a:hlinkClick r:id="rId4"/>
              </a:rPr>
              <a:t>Istituto Vittorio Veneto - Salvemini di Latina</a:t>
            </a:r>
            <a:r>
              <a:rPr lang="it-IT" sz="1400" dirty="0" smtClean="0">
                <a:latin typeface="Arial" pitchFamily="34" charset="0"/>
                <a:cs typeface="Arial" pitchFamily="34" charset="0"/>
              </a:rPr>
              <a:t> durante il quale docenti e studenti sono intervenuti per condividere opinioni sul cambiamento climatico e avanzare proposte di azioni concrete per raggiungere obiettivi di sviluppo sostenibile. Presenti anche Linda Isabella </a:t>
            </a:r>
            <a:r>
              <a:rPr lang="it-IT" sz="1400" smtClean="0">
                <a:latin typeface="Arial" pitchFamily="34" charset="0"/>
                <a:cs typeface="Arial" pitchFamily="34" charset="0"/>
              </a:rPr>
              <a:t>Lidia </a:t>
            </a:r>
            <a:r>
              <a:rPr lang="it-IT" sz="1400" smtClean="0">
                <a:latin typeface="Arial" pitchFamily="34" charset="0"/>
                <a:cs typeface="Arial" pitchFamily="34" charset="0"/>
              </a:rPr>
              <a:t>Giannini </a:t>
            </a:r>
            <a:r>
              <a:rPr lang="it-IT" sz="1400" dirty="0" smtClean="0">
                <a:latin typeface="Arial" pitchFamily="34" charset="0"/>
                <a:cs typeface="Arial" pitchFamily="34" charset="0"/>
              </a:rPr>
              <a:t>(coordinatrice Nazionale ENO), Maria Anna Rita </a:t>
            </a:r>
            <a:r>
              <a:rPr lang="it-IT" sz="1400" dirty="0" err="1" smtClean="0">
                <a:latin typeface="Arial" pitchFamily="34" charset="0"/>
                <a:cs typeface="Arial" pitchFamily="34" charset="0"/>
              </a:rPr>
              <a:t>Ingraito</a:t>
            </a:r>
            <a:r>
              <a:rPr lang="it-IT" sz="1400" dirty="0" smtClean="0">
                <a:latin typeface="Arial" pitchFamily="34" charset="0"/>
                <a:cs typeface="Arial" pitchFamily="34" charset="0"/>
              </a:rPr>
              <a:t>, gli studenti Alessandro </a:t>
            </a:r>
            <a:r>
              <a:rPr lang="it-IT" sz="1400" dirty="0" err="1" smtClean="0">
                <a:latin typeface="Arial" pitchFamily="34" charset="0"/>
                <a:cs typeface="Arial" pitchFamily="34" charset="0"/>
              </a:rPr>
              <a:t>Baldisser</a:t>
            </a:r>
            <a:r>
              <a:rPr lang="it-IT" sz="1400" dirty="0" smtClean="0">
                <a:latin typeface="Arial" pitchFamily="34" charset="0"/>
                <a:cs typeface="Arial" pitchFamily="34" charset="0"/>
              </a:rPr>
              <a:t> e Emi </a:t>
            </a:r>
            <a:r>
              <a:rPr lang="it-IT" sz="1400" dirty="0" err="1" smtClean="0">
                <a:latin typeface="Arial" pitchFamily="34" charset="0"/>
                <a:cs typeface="Arial" pitchFamily="34" charset="0"/>
              </a:rPr>
              <a:t>Chialastri</a:t>
            </a:r>
            <a:r>
              <a:rPr lang="it-IT" sz="1400" dirty="0" smtClean="0">
                <a:latin typeface="Arial" pitchFamily="34" charset="0"/>
                <a:cs typeface="Arial" pitchFamily="34" charset="0"/>
              </a:rPr>
              <a:t> (delegazione Italiana del progetto ENO e del WSSC2019), Paolo </a:t>
            </a:r>
            <a:r>
              <a:rPr lang="it-IT" sz="1400" dirty="0" err="1" smtClean="0">
                <a:latin typeface="Arial" pitchFamily="34" charset="0"/>
                <a:cs typeface="Arial" pitchFamily="34" charset="0"/>
              </a:rPr>
              <a:t>Incollingo</a:t>
            </a:r>
            <a:r>
              <a:rPr lang="it-IT" sz="1400" dirty="0" smtClean="0">
                <a:latin typeface="Arial" pitchFamily="34" charset="0"/>
                <a:cs typeface="Arial" pitchFamily="34" charset="0"/>
              </a:rPr>
              <a:t> (vicepreside dell'Istituto </a:t>
            </a:r>
            <a:r>
              <a:rPr lang="it-IT" sz="1400" dirty="0" err="1" smtClean="0">
                <a:latin typeface="Arial" pitchFamily="34" charset="0"/>
                <a:cs typeface="Arial" pitchFamily="34" charset="0"/>
              </a:rPr>
              <a:t>V.Veneto</a:t>
            </a:r>
            <a:r>
              <a:rPr lang="it-IT" sz="1400" dirty="0" smtClean="0">
                <a:latin typeface="Arial" pitchFamily="34" charset="0"/>
                <a:cs typeface="Arial" pitchFamily="34" charset="0"/>
              </a:rPr>
              <a:t> - Salvemini di Latina) Maria Paola Lago e Maria </a:t>
            </a:r>
            <a:r>
              <a:rPr lang="it-IT" sz="1400" dirty="0" err="1" smtClean="0">
                <a:latin typeface="Arial" pitchFamily="34" charset="0"/>
                <a:cs typeface="Arial" pitchFamily="34" charset="0"/>
              </a:rPr>
              <a:t>Barsi</a:t>
            </a:r>
            <a:r>
              <a:rPr lang="it-IT" sz="1400" dirty="0" smtClean="0">
                <a:latin typeface="Arial" pitchFamily="34" charset="0"/>
                <a:cs typeface="Arial" pitchFamily="34" charset="0"/>
              </a:rPr>
              <a:t>, Daniela </a:t>
            </a:r>
            <a:r>
              <a:rPr lang="it-IT" sz="1400" dirty="0" err="1" smtClean="0">
                <a:latin typeface="Arial" pitchFamily="34" charset="0"/>
                <a:cs typeface="Arial" pitchFamily="34" charset="0"/>
              </a:rPr>
              <a:t>Bogno</a:t>
            </a:r>
            <a:r>
              <a:rPr lang="it-IT" sz="1400" dirty="0" smtClean="0">
                <a:latin typeface="Arial" pitchFamily="34" charset="0"/>
                <a:cs typeface="Arial" pitchFamily="34" charset="0"/>
              </a:rPr>
              <a:t>, Luigi Ferdinando Giannini, Maria Paola Lago, (docenti dell'Istituto </a:t>
            </a:r>
            <a:r>
              <a:rPr lang="it-IT" sz="1400" dirty="0" err="1" smtClean="0">
                <a:latin typeface="Arial" pitchFamily="34" charset="0"/>
                <a:cs typeface="Arial" pitchFamily="34" charset="0"/>
              </a:rPr>
              <a:t>V.Veneto</a:t>
            </a:r>
            <a:r>
              <a:rPr lang="it-IT" sz="1400" dirty="0" smtClean="0">
                <a:latin typeface="Arial" pitchFamily="34" charset="0"/>
                <a:cs typeface="Arial" pitchFamily="34" charset="0"/>
              </a:rPr>
              <a:t> - Salvemini di Latina), Manuela </a:t>
            </a:r>
            <a:r>
              <a:rPr lang="it-IT" sz="1400" dirty="0" err="1" smtClean="0">
                <a:latin typeface="Arial" pitchFamily="34" charset="0"/>
                <a:cs typeface="Arial" pitchFamily="34" charset="0"/>
              </a:rPr>
              <a:t>Macor</a:t>
            </a:r>
            <a:r>
              <a:rPr lang="it-IT" sz="1400" dirty="0" smtClean="0">
                <a:latin typeface="Arial" pitchFamily="34" charset="0"/>
                <a:cs typeface="Arial" pitchFamily="34" charset="0"/>
              </a:rPr>
              <a:t> (docente progetto ENO) - </a:t>
            </a:r>
            <a:r>
              <a:rPr lang="it-IT" sz="1400" dirty="0" smtClean="0">
                <a:latin typeface="Arial" pitchFamily="34" charset="0"/>
                <a:cs typeface="Arial" pitchFamily="34" charset="0"/>
                <a:hlinkClick r:id="rId5"/>
              </a:rPr>
              <a:t>Video raccolta delle foto ricordo</a:t>
            </a:r>
            <a:r>
              <a:rPr lang="it-IT" sz="1400" dirty="0" smtClean="0">
                <a:latin typeface="Arial" pitchFamily="34" charset="0"/>
                <a:cs typeface="Arial" pitchFamily="34" charset="0"/>
              </a:rPr>
              <a:t> - </a:t>
            </a:r>
            <a:endParaRPr lang="en-US" sz="1400" dirty="0" smtClean="0">
              <a:latin typeface="Arial" pitchFamily="34" charset="0"/>
              <a:cs typeface="Arial" pitchFamily="34" charset="0"/>
            </a:endParaRPr>
          </a:p>
        </p:txBody>
      </p:sp>
      <p:sp>
        <p:nvSpPr>
          <p:cNvPr id="10" name="CasellaDiTesto 9"/>
          <p:cNvSpPr txBox="1"/>
          <p:nvPr/>
        </p:nvSpPr>
        <p:spPr>
          <a:xfrm>
            <a:off x="1979712" y="836712"/>
            <a:ext cx="6912768" cy="369332"/>
          </a:xfrm>
          <a:prstGeom prst="rect">
            <a:avLst/>
          </a:prstGeom>
          <a:solidFill>
            <a:srgbClr val="FFFF00"/>
          </a:solidFill>
        </p:spPr>
        <p:txBody>
          <a:bodyPr wrap="square" rtlCol="0">
            <a:spAutoFit/>
          </a:bodyPr>
          <a:lstStyle/>
          <a:p>
            <a:pPr algn="ctr"/>
            <a:r>
              <a:rPr lang="it-IT" b="1" dirty="0" smtClean="0">
                <a:latin typeface="Arial" pitchFamily="34" charset="0"/>
                <a:cs typeface="Arial" pitchFamily="34" charset="0"/>
              </a:rPr>
              <a:t>17/05/2019</a:t>
            </a:r>
            <a:endParaRPr lang="it-IT" b="1" dirty="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20</a:t>
            </a:fld>
            <a:endParaRPr lang="it-IT"/>
          </a:p>
        </p:txBody>
      </p:sp>
      <p:pic>
        <p:nvPicPr>
          <p:cNvPr id="62466" name="Picture 2"/>
          <p:cNvPicPr>
            <a:picLocks noChangeAspect="1" noChangeArrowheads="1"/>
          </p:cNvPicPr>
          <p:nvPr/>
        </p:nvPicPr>
        <p:blipFill>
          <a:blip r:embed="rId6" cstate="print"/>
          <a:srcRect/>
          <a:stretch>
            <a:fillRect/>
          </a:stretch>
        </p:blipFill>
        <p:spPr bwMode="auto">
          <a:xfrm>
            <a:off x="2267744" y="3758902"/>
            <a:ext cx="6267450" cy="2838450"/>
          </a:xfrm>
          <a:prstGeom prst="rect">
            <a:avLst/>
          </a:prstGeom>
          <a:noFill/>
          <a:ln w="9525">
            <a:noFill/>
            <a:miter lim="800000"/>
            <a:headEnd/>
            <a:tailEnd/>
          </a:ln>
        </p:spPr>
      </p:pic>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2" name="Segnaposto numero diapositiva 11"/>
          <p:cNvSpPr>
            <a:spLocks noGrp="1"/>
          </p:cNvSpPr>
          <p:nvPr>
            <p:ph type="sldNum" sz="quarter" idx="12"/>
          </p:nvPr>
        </p:nvSpPr>
        <p:spPr/>
        <p:txBody>
          <a:bodyPr/>
          <a:lstStyle/>
          <a:p>
            <a:fld id="{49C48309-6BF0-49C1-8E7A-D77ACC576E99}" type="slidenum">
              <a:rPr lang="it-IT" smtClean="0"/>
              <a:pPr/>
              <a:t>21</a:t>
            </a:fld>
            <a:endParaRPr lang="it-IT"/>
          </a:p>
        </p:txBody>
      </p:sp>
      <p:pic>
        <p:nvPicPr>
          <p:cNvPr id="2050" name="Picture 2"/>
          <p:cNvPicPr>
            <a:picLocks noChangeAspect="1" noChangeArrowheads="1"/>
          </p:cNvPicPr>
          <p:nvPr/>
        </p:nvPicPr>
        <p:blipFill>
          <a:blip r:embed="rId3" cstate="print"/>
          <a:srcRect/>
          <a:stretch>
            <a:fillRect/>
          </a:stretch>
        </p:blipFill>
        <p:spPr bwMode="auto">
          <a:xfrm>
            <a:off x="2483768" y="1988840"/>
            <a:ext cx="6408712" cy="4656241"/>
          </a:xfrm>
          <a:prstGeom prst="rect">
            <a:avLst/>
          </a:prstGeom>
          <a:noFill/>
          <a:ln w="9525">
            <a:noFill/>
            <a:miter lim="800000"/>
            <a:headEnd/>
            <a:tailEnd/>
          </a:ln>
        </p:spPr>
      </p:pic>
      <p:sp>
        <p:nvSpPr>
          <p:cNvPr id="9" name="CasellaDiTesto 8"/>
          <p:cNvSpPr txBox="1"/>
          <p:nvPr/>
        </p:nvSpPr>
        <p:spPr>
          <a:xfrm>
            <a:off x="1763688" y="188640"/>
            <a:ext cx="7272808" cy="1661993"/>
          </a:xfrm>
          <a:prstGeom prst="rect">
            <a:avLst/>
          </a:prstGeom>
          <a:noFill/>
          <a:ln>
            <a:noFill/>
          </a:ln>
        </p:spPr>
        <p:txBody>
          <a:bodyPr wrap="square" rtlCol="0">
            <a:spAutoFit/>
          </a:bodyPr>
          <a:lstStyle/>
          <a:p>
            <a:pPr algn="ctr"/>
            <a:r>
              <a:rPr lang="it-IT" dirty="0" smtClean="0">
                <a:solidFill>
                  <a:srgbClr val="FFC000"/>
                </a:solidFill>
                <a:latin typeface="Arial" pitchFamily="34" charset="0"/>
                <a:cs typeface="Arial" pitchFamily="34" charset="0"/>
              </a:rPr>
              <a:t>CONFERENZA STAMPA DEL 27 MAGGIO 2019</a:t>
            </a:r>
          </a:p>
          <a:p>
            <a:pPr algn="ctr"/>
            <a:r>
              <a:rPr lang="it-IT" dirty="0" smtClean="0">
                <a:solidFill>
                  <a:srgbClr val="FFC000"/>
                </a:solidFill>
                <a:latin typeface="Arial" pitchFamily="34" charset="0"/>
                <a:cs typeface="Arial" pitchFamily="34" charset="0"/>
              </a:rPr>
              <a:t>presso l’Istituto Vittorio Veneto – Salvemini di Latina</a:t>
            </a:r>
          </a:p>
          <a:p>
            <a:endParaRPr lang="it-IT" dirty="0" smtClean="0">
              <a:latin typeface="Arial" pitchFamily="34" charset="0"/>
              <a:cs typeface="Arial" pitchFamily="34" charset="0"/>
            </a:endParaRPr>
          </a:p>
          <a:p>
            <a:pPr algn="just"/>
            <a:r>
              <a:rPr lang="it-IT" sz="1200" dirty="0" smtClean="0">
                <a:latin typeface="Arial" pitchFamily="34" charset="0"/>
                <a:cs typeface="Arial" pitchFamily="34" charset="0"/>
              </a:rPr>
              <a:t>nella foto: Linda Giannini (coordinatrice nazionale </a:t>
            </a:r>
            <a:r>
              <a:rPr lang="it-IT" sz="1200" dirty="0" err="1" smtClean="0">
                <a:latin typeface="Arial" pitchFamily="34" charset="0"/>
                <a:cs typeface="Arial" pitchFamily="34" charset="0"/>
              </a:rPr>
              <a:t>Eno</a:t>
            </a:r>
            <a:r>
              <a:rPr lang="it-IT" sz="1200" dirty="0" smtClean="0">
                <a:latin typeface="Arial" pitchFamily="34" charset="0"/>
                <a:cs typeface="Arial" pitchFamily="34" charset="0"/>
              </a:rPr>
              <a:t>); Maria Anna Rita </a:t>
            </a:r>
            <a:r>
              <a:rPr lang="it-IT" sz="1200" dirty="0" err="1" smtClean="0">
                <a:latin typeface="Arial" pitchFamily="34" charset="0"/>
                <a:cs typeface="Arial" pitchFamily="34" charset="0"/>
              </a:rPr>
              <a:t>Ingraito</a:t>
            </a:r>
            <a:r>
              <a:rPr lang="it-IT" sz="1200" dirty="0" smtClean="0">
                <a:latin typeface="Arial" pitchFamily="34" charset="0"/>
                <a:cs typeface="Arial" pitchFamily="34" charset="0"/>
              </a:rPr>
              <a:t> (docente della delegazione italiana per il WSSC 2019), Francesca </a:t>
            </a:r>
            <a:r>
              <a:rPr lang="it-IT" sz="1200" dirty="0" err="1" smtClean="0">
                <a:latin typeface="Arial" pitchFamily="34" charset="0"/>
                <a:cs typeface="Arial" pitchFamily="34" charset="0"/>
              </a:rPr>
              <a:t>Neiviller</a:t>
            </a:r>
            <a:r>
              <a:rPr lang="it-IT" sz="1200" dirty="0" smtClean="0">
                <a:latin typeface="Arial" pitchFamily="34" charset="0"/>
                <a:cs typeface="Arial" pitchFamily="34" charset="0"/>
              </a:rPr>
              <a:t> (docente ENO), Alessandro </a:t>
            </a:r>
            <a:r>
              <a:rPr lang="it-IT" sz="1200" dirty="0" err="1" smtClean="0">
                <a:latin typeface="Arial" pitchFamily="34" charset="0"/>
                <a:cs typeface="Arial" pitchFamily="34" charset="0"/>
              </a:rPr>
              <a:t>Baldisser</a:t>
            </a:r>
            <a:r>
              <a:rPr lang="it-IT" sz="1200" dirty="0" smtClean="0">
                <a:latin typeface="Arial" pitchFamily="34" charset="0"/>
                <a:cs typeface="Arial" pitchFamily="34" charset="0"/>
              </a:rPr>
              <a:t> e Emi </a:t>
            </a:r>
            <a:r>
              <a:rPr lang="it-IT" sz="1200" dirty="0" err="1" smtClean="0">
                <a:latin typeface="Arial" pitchFamily="34" charset="0"/>
                <a:cs typeface="Arial" pitchFamily="34" charset="0"/>
              </a:rPr>
              <a:t>Chialastri</a:t>
            </a:r>
            <a:r>
              <a:rPr lang="it-IT" sz="1200" dirty="0" smtClean="0">
                <a:latin typeface="Arial" pitchFamily="34" charset="0"/>
                <a:cs typeface="Arial" pitchFamily="34" charset="0"/>
              </a:rPr>
              <a:t> (studenti della delegazione italiana per il WSSC 2019). Foto della giornalista Francesca Balestrieri</a:t>
            </a:r>
            <a:endParaRPr lang="it-IT" sz="1200" dirty="0">
              <a:latin typeface="Arial" pitchFamily="34" charset="0"/>
              <a:cs typeface="Arial" pitchFamily="34" charset="0"/>
            </a:endParaRPr>
          </a:p>
        </p:txBody>
      </p:sp>
      <p:sp>
        <p:nvSpPr>
          <p:cNvPr id="8"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2" name="Segnaposto numero diapositiva 11"/>
          <p:cNvSpPr>
            <a:spLocks noGrp="1"/>
          </p:cNvSpPr>
          <p:nvPr>
            <p:ph type="sldNum" sz="quarter" idx="12"/>
          </p:nvPr>
        </p:nvSpPr>
        <p:spPr/>
        <p:txBody>
          <a:bodyPr/>
          <a:lstStyle/>
          <a:p>
            <a:fld id="{49C48309-6BF0-49C1-8E7A-D77ACC576E99}" type="slidenum">
              <a:rPr lang="it-IT" smtClean="0"/>
              <a:pPr/>
              <a:t>22</a:t>
            </a:fld>
            <a:endParaRPr lang="it-IT"/>
          </a:p>
        </p:txBody>
      </p:sp>
      <p:sp>
        <p:nvSpPr>
          <p:cNvPr id="9" name="CasellaDiTesto 8"/>
          <p:cNvSpPr txBox="1"/>
          <p:nvPr/>
        </p:nvSpPr>
        <p:spPr>
          <a:xfrm>
            <a:off x="1763688" y="188640"/>
            <a:ext cx="7272808" cy="276999"/>
          </a:xfrm>
          <a:prstGeom prst="rect">
            <a:avLst/>
          </a:prstGeom>
          <a:noFill/>
          <a:ln>
            <a:noFill/>
          </a:ln>
        </p:spPr>
        <p:txBody>
          <a:bodyPr wrap="square" rtlCol="0">
            <a:spAutoFit/>
          </a:bodyPr>
          <a:lstStyle/>
          <a:p>
            <a:pPr algn="ctr"/>
            <a:r>
              <a:rPr lang="it-IT" sz="1200" b="1" dirty="0" smtClean="0">
                <a:solidFill>
                  <a:srgbClr val="FFC000"/>
                </a:solidFill>
                <a:latin typeface="Arial" pitchFamily="34" charset="0"/>
                <a:cs typeface="Arial" pitchFamily="34" charset="0"/>
              </a:rPr>
              <a:t>Articoli e interviste della giornalista Francesca Balestrieri</a:t>
            </a:r>
            <a:endParaRPr lang="it-IT" sz="1200" b="1" dirty="0">
              <a:solidFill>
                <a:srgbClr val="FFC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2339752" y="516210"/>
            <a:ext cx="2686050" cy="6153150"/>
          </a:xfrm>
          <a:prstGeom prst="rect">
            <a:avLst/>
          </a:prstGeom>
          <a:noFill/>
          <a:ln w="9525">
            <a:noFill/>
            <a:miter lim="800000"/>
            <a:headEnd/>
            <a:tailEnd/>
          </a:ln>
        </p:spPr>
      </p:pic>
      <p:sp>
        <p:nvSpPr>
          <p:cNvPr id="7" name="CasellaDiTesto 6"/>
          <p:cNvSpPr txBox="1"/>
          <p:nvPr/>
        </p:nvSpPr>
        <p:spPr>
          <a:xfrm>
            <a:off x="5508104" y="764704"/>
            <a:ext cx="2941896" cy="1754326"/>
          </a:xfrm>
          <a:prstGeom prst="rect">
            <a:avLst/>
          </a:prstGeom>
          <a:noFill/>
        </p:spPr>
        <p:txBody>
          <a:bodyPr wrap="none" rtlCol="0">
            <a:spAutoFit/>
          </a:bodyPr>
          <a:lstStyle/>
          <a:p>
            <a:r>
              <a:rPr lang="it-IT" dirty="0" smtClean="0">
                <a:latin typeface="Arial" pitchFamily="34" charset="0"/>
                <a:cs typeface="Arial" pitchFamily="34" charset="0"/>
                <a:hlinkClick r:id="rId4"/>
              </a:rPr>
              <a:t>SU RADIO LUNA NOTIZIE</a:t>
            </a:r>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endParaRPr lang="it-IT" dirty="0" smtClean="0">
              <a:latin typeface="Arial" pitchFamily="34" charset="0"/>
              <a:cs typeface="Arial" pitchFamily="34" charset="0"/>
            </a:endParaRPr>
          </a:p>
          <a:p>
            <a:r>
              <a:rPr lang="it-IT" dirty="0" smtClean="0">
                <a:latin typeface="Arial" pitchFamily="34" charset="0"/>
                <a:cs typeface="Arial" pitchFamily="34" charset="0"/>
              </a:rPr>
              <a:t>SU IL MESSAGGERO</a:t>
            </a:r>
            <a:endParaRPr lang="it-IT" dirty="0">
              <a:latin typeface="Arial" pitchFamily="34" charset="0"/>
              <a:cs typeface="Arial" pitchFamily="34" charset="0"/>
            </a:endParaRPr>
          </a:p>
        </p:txBody>
      </p:sp>
      <p:pic>
        <p:nvPicPr>
          <p:cNvPr id="1026" name="Picture 2" descr="C:\Users\linda\Desktop\WSSC2019\IMG\messaggero_p.jpg"/>
          <p:cNvPicPr>
            <a:picLocks noChangeAspect="1" noChangeArrowheads="1"/>
          </p:cNvPicPr>
          <p:nvPr/>
        </p:nvPicPr>
        <p:blipFill>
          <a:blip r:embed="rId5" cstate="print"/>
          <a:srcRect/>
          <a:stretch>
            <a:fillRect/>
          </a:stretch>
        </p:blipFill>
        <p:spPr bwMode="auto">
          <a:xfrm>
            <a:off x="5148064" y="3284984"/>
            <a:ext cx="3864672" cy="2059682"/>
          </a:xfrm>
          <a:prstGeom prst="rect">
            <a:avLst/>
          </a:prstGeom>
          <a:noFill/>
        </p:spPr>
      </p:pic>
      <p:sp>
        <p:nvSpPr>
          <p:cNvPr id="8" name="Freccia a sinistra 7"/>
          <p:cNvSpPr/>
          <p:nvPr/>
        </p:nvSpPr>
        <p:spPr>
          <a:xfrm>
            <a:off x="5076056" y="836712"/>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6732240" y="2636912"/>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5" name="CasellaDiTesto 4"/>
          <p:cNvSpPr txBox="1"/>
          <p:nvPr/>
        </p:nvSpPr>
        <p:spPr>
          <a:xfrm>
            <a:off x="2411760" y="2996952"/>
            <a:ext cx="5976664" cy="523220"/>
          </a:xfrm>
          <a:prstGeom prst="rect">
            <a:avLst/>
          </a:prstGeom>
          <a:noFill/>
        </p:spPr>
        <p:txBody>
          <a:bodyPr wrap="square" rtlCol="0">
            <a:spAutoFit/>
          </a:bodyPr>
          <a:lstStyle/>
          <a:p>
            <a:pPr algn="just"/>
            <a:r>
              <a:rPr lang="it-IT" sz="1400" dirty="0" smtClean="0">
                <a:latin typeface="Arial" pitchFamily="34" charset="0"/>
                <a:cs typeface="Arial" pitchFamily="34" charset="0"/>
                <a:hlinkClick r:id="rId3"/>
              </a:rPr>
              <a:t>https://latinatu.it/due-studenti-di-latina-rappresenteranno-litalia-al-world-summit-of-students-for-climate/</a:t>
            </a:r>
            <a:endParaRPr lang="en-US" sz="1400" dirty="0" smtClean="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23</a:t>
            </a:fld>
            <a:endParaRPr lang="it-IT"/>
          </a:p>
        </p:txBody>
      </p:sp>
      <p:pic>
        <p:nvPicPr>
          <p:cNvPr id="2" name="Picture 2"/>
          <p:cNvPicPr>
            <a:picLocks noChangeAspect="1" noChangeArrowheads="1"/>
          </p:cNvPicPr>
          <p:nvPr/>
        </p:nvPicPr>
        <p:blipFill>
          <a:blip r:embed="rId4" cstate="print"/>
          <a:srcRect/>
          <a:stretch>
            <a:fillRect/>
          </a:stretch>
        </p:blipFill>
        <p:spPr bwMode="auto">
          <a:xfrm>
            <a:off x="3203848" y="188640"/>
            <a:ext cx="3810000" cy="27527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483768" y="3573016"/>
            <a:ext cx="4114800" cy="2733675"/>
          </a:xfrm>
          <a:prstGeom prst="rect">
            <a:avLst/>
          </a:prstGeom>
          <a:noFill/>
          <a:ln w="9525">
            <a:noFill/>
            <a:miter lim="800000"/>
            <a:headEnd/>
            <a:tailEnd/>
          </a:ln>
        </p:spPr>
      </p:pic>
      <p:sp>
        <p:nvSpPr>
          <p:cNvPr id="11" name="CasellaDiTesto 10"/>
          <p:cNvSpPr txBox="1"/>
          <p:nvPr/>
        </p:nvSpPr>
        <p:spPr>
          <a:xfrm>
            <a:off x="6876256" y="4365104"/>
            <a:ext cx="1872208" cy="1384995"/>
          </a:xfrm>
          <a:prstGeom prst="rect">
            <a:avLst/>
          </a:prstGeom>
          <a:noFill/>
        </p:spPr>
        <p:txBody>
          <a:bodyPr wrap="square" rtlCol="0">
            <a:spAutoFit/>
          </a:bodyPr>
          <a:lstStyle/>
          <a:p>
            <a:r>
              <a:rPr lang="it-IT" sz="1400" dirty="0" smtClean="0">
                <a:latin typeface="Arial" pitchFamily="34" charset="0"/>
                <a:cs typeface="Arial" pitchFamily="34" charset="0"/>
                <a:hlinkClick r:id="rId6"/>
              </a:rPr>
              <a:t>https://www.news-24.it/il-v-veneto-salvemini-in-finlandia-al-world-summit-of-students-for-climate/</a:t>
            </a:r>
            <a:endParaRPr lang="it-IT" sz="1400" dirty="0">
              <a:latin typeface="Arial" pitchFamily="34" charset="0"/>
              <a:cs typeface="Arial" pitchFamily="34" charset="0"/>
            </a:endParaRPr>
          </a:p>
        </p:txBody>
      </p:sp>
      <p:sp>
        <p:nvSpPr>
          <p:cNvPr id="1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CasellaDiTesto 6"/>
          <p:cNvSpPr txBox="1"/>
          <p:nvPr/>
        </p:nvSpPr>
        <p:spPr>
          <a:xfrm>
            <a:off x="2231232" y="4941168"/>
            <a:ext cx="6912768" cy="923330"/>
          </a:xfrm>
          <a:prstGeom prst="rect">
            <a:avLst/>
          </a:prstGeom>
          <a:noFill/>
        </p:spPr>
        <p:txBody>
          <a:bodyPr wrap="square" rtlCol="0">
            <a:spAutoFit/>
          </a:bodyPr>
          <a:lstStyle/>
          <a:p>
            <a:pPr algn="ctr"/>
            <a:r>
              <a:rPr lang="it-IT" dirty="0" smtClean="0">
                <a:latin typeface="Arial" pitchFamily="34" charset="0"/>
                <a:cs typeface="Arial" pitchFamily="34" charset="0"/>
                <a:hlinkClick r:id="rId3"/>
              </a:rPr>
              <a:t>https://wssc.enoprogramme.org/participants/student-delegates</a:t>
            </a:r>
            <a:endParaRPr lang="it-IT" dirty="0" smtClean="0">
              <a:latin typeface="Arial" pitchFamily="34" charset="0"/>
              <a:cs typeface="Arial" pitchFamily="34" charset="0"/>
            </a:endParaRPr>
          </a:p>
          <a:p>
            <a:pPr algn="ctr"/>
            <a:endParaRPr lang="it-IT" dirty="0" smtClean="0">
              <a:latin typeface="Arial" pitchFamily="34" charset="0"/>
              <a:cs typeface="Arial" pitchFamily="34" charset="0"/>
            </a:endParaRPr>
          </a:p>
          <a:p>
            <a:pPr algn="ctr"/>
            <a:r>
              <a:rPr lang="it-IT" dirty="0" smtClean="0">
                <a:latin typeface="Arial" pitchFamily="34" charset="0"/>
                <a:cs typeface="Arial" pitchFamily="34" charset="0"/>
                <a:hlinkClick r:id="rId4"/>
              </a:rPr>
              <a:t>https://www.facebook.com/groups/wssc2019</a:t>
            </a:r>
            <a:endParaRPr lang="it-IT" dirty="0" smtClean="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24</a:t>
            </a:fld>
            <a:endParaRPr lang="it-IT"/>
          </a:p>
        </p:txBody>
      </p:sp>
      <p:sp>
        <p:nvSpPr>
          <p:cNvPr id="13" name="Rettangolo 12"/>
          <p:cNvSpPr/>
          <p:nvPr/>
        </p:nvSpPr>
        <p:spPr>
          <a:xfrm>
            <a:off x="2195736" y="0"/>
            <a:ext cx="6679714" cy="923330"/>
          </a:xfrm>
          <a:prstGeom prst="rect">
            <a:avLst/>
          </a:prstGeom>
          <a:noFill/>
          <a:ln>
            <a:solidFill>
              <a:srgbClr val="FFC000"/>
            </a:solidFill>
          </a:ln>
        </p:spPr>
        <p:txBody>
          <a:bodyPr wrap="square" lIns="91440" tIns="45720" rIns="91440" bIns="45720">
            <a:spAutoFit/>
          </a:bodyPr>
          <a:lstStyle/>
          <a:p>
            <a:pPr algn="ctr"/>
            <a:r>
              <a:rPr lang="it-IT" sz="5400" b="1" dirty="0" err="1" smtClean="0">
                <a:solidFill>
                  <a:srgbClr val="FF0000"/>
                </a:solidFill>
              </a:rPr>
              <a:t>#WSSClimate</a:t>
            </a:r>
            <a:endParaRPr lang="it-IT" sz="5400" b="1" cap="none" spc="0" dirty="0">
              <a:ln w="10541" cmpd="sng">
                <a:solidFill>
                  <a:schemeClr val="accent1">
                    <a:shade val="88000"/>
                    <a:satMod val="110000"/>
                  </a:schemeClr>
                </a:solidFill>
                <a:prstDash val="solid"/>
              </a:ln>
              <a:solidFill>
                <a:srgbClr val="FF0000"/>
              </a:solidFill>
              <a:effectLst/>
            </a:endParaRPr>
          </a:p>
        </p:txBody>
      </p:sp>
      <p:pic>
        <p:nvPicPr>
          <p:cNvPr id="3074" name="Picture 2"/>
          <p:cNvPicPr>
            <a:picLocks noChangeAspect="1" noChangeArrowheads="1"/>
          </p:cNvPicPr>
          <p:nvPr/>
        </p:nvPicPr>
        <p:blipFill>
          <a:blip r:embed="rId5" cstate="print"/>
          <a:srcRect/>
          <a:stretch>
            <a:fillRect/>
          </a:stretch>
        </p:blipFill>
        <p:spPr bwMode="auto">
          <a:xfrm>
            <a:off x="2339752" y="1337048"/>
            <a:ext cx="6552728" cy="3445660"/>
          </a:xfrm>
          <a:prstGeom prst="rect">
            <a:avLst/>
          </a:prstGeom>
          <a:noFill/>
          <a:ln w="9525">
            <a:noFill/>
            <a:miter lim="800000"/>
            <a:headEnd/>
            <a:tailEnd/>
          </a:ln>
        </p:spPr>
      </p:pic>
      <p:sp>
        <p:nvSpPr>
          <p:cNvPr id="1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4139952" y="3861048"/>
            <a:ext cx="4356992" cy="461665"/>
          </a:xfrm>
          <a:prstGeom prst="rect">
            <a:avLst/>
          </a:prstGeom>
          <a:noFill/>
        </p:spPr>
        <p:txBody>
          <a:bodyPr wrap="square" rtlCol="0">
            <a:spAutoFit/>
          </a:bodyPr>
          <a:lstStyle/>
          <a:p>
            <a:r>
              <a:rPr lang="it-IT" sz="1200" dirty="0" smtClean="0">
                <a:latin typeface="Arial" pitchFamily="34" charset="0"/>
                <a:cs typeface="Arial" pitchFamily="34" charset="0"/>
                <a:hlinkClick r:id="rId3"/>
              </a:rPr>
              <a:t>WSSC 2019 area video degli studenti</a:t>
            </a:r>
          </a:p>
          <a:p>
            <a:r>
              <a:rPr lang="it-IT" sz="1200" dirty="0" smtClean="0">
                <a:latin typeface="Arial" pitchFamily="34" charset="0"/>
                <a:cs typeface="Arial" pitchFamily="34" charset="0"/>
                <a:hlinkClick r:id="rId3"/>
              </a:rPr>
              <a:t>https://wssc.enoprogramme.org/participants/videos</a:t>
            </a:r>
            <a:endParaRPr lang="it-IT" dirty="0">
              <a:latin typeface="Arial" pitchFamily="34" charset="0"/>
              <a:cs typeface="Arial" pitchFamily="34" charset="0"/>
            </a:endParaRPr>
          </a:p>
        </p:txBody>
      </p:sp>
      <p:pic>
        <p:nvPicPr>
          <p:cNvPr id="2" name="Picture 4" descr="https://lh4.googleusercontent.com/H-e9L3jk5Gw8ky7IR8huvgYvHZwaNQ2qhbETriDV9rNfME0OQyIlo-Dj80SzcZbKjDpuzNFLo-EBkwBtK-q-Zhs25LeNISci-YHdf8qoJMdj5L8X0Qk=w974"/>
          <p:cNvPicPr>
            <a:picLocks noChangeAspect="1" noChangeArrowheads="1"/>
          </p:cNvPicPr>
          <p:nvPr/>
        </p:nvPicPr>
        <p:blipFill>
          <a:blip r:embed="rId4" cstate="print"/>
          <a:srcRect/>
          <a:stretch>
            <a:fillRect/>
          </a:stretch>
        </p:blipFill>
        <p:spPr bwMode="auto">
          <a:xfrm>
            <a:off x="3347864" y="4581128"/>
            <a:ext cx="4267651" cy="2085628"/>
          </a:xfrm>
          <a:prstGeom prst="rect">
            <a:avLst/>
          </a:prstGeom>
          <a:noFill/>
        </p:spPr>
      </p:pic>
      <p:sp>
        <p:nvSpPr>
          <p:cNvPr id="10" name="Segnaposto numero diapositiva 9"/>
          <p:cNvSpPr>
            <a:spLocks noGrp="1"/>
          </p:cNvSpPr>
          <p:nvPr>
            <p:ph type="sldNum" sz="quarter" idx="12"/>
          </p:nvPr>
        </p:nvSpPr>
        <p:spPr/>
        <p:txBody>
          <a:bodyPr/>
          <a:lstStyle/>
          <a:p>
            <a:fld id="{49C48309-6BF0-49C1-8E7A-D77ACC576E99}" type="slidenum">
              <a:rPr lang="it-IT" smtClean="0"/>
              <a:pPr/>
              <a:t>25</a:t>
            </a:fld>
            <a:endParaRPr lang="it-IT"/>
          </a:p>
        </p:txBody>
      </p:sp>
      <p:pic>
        <p:nvPicPr>
          <p:cNvPr id="2050" name="Picture 2"/>
          <p:cNvPicPr>
            <a:picLocks noChangeAspect="1" noChangeArrowheads="1"/>
          </p:cNvPicPr>
          <p:nvPr/>
        </p:nvPicPr>
        <p:blipFill>
          <a:blip r:embed="rId5" cstate="print"/>
          <a:srcRect/>
          <a:stretch>
            <a:fillRect/>
          </a:stretch>
        </p:blipFill>
        <p:spPr bwMode="auto">
          <a:xfrm>
            <a:off x="2483768" y="302890"/>
            <a:ext cx="6057900" cy="3486150"/>
          </a:xfrm>
          <a:prstGeom prst="rect">
            <a:avLst/>
          </a:prstGeom>
          <a:noFill/>
          <a:ln w="9525">
            <a:noFill/>
            <a:miter lim="800000"/>
            <a:headEnd/>
            <a:tailEnd/>
          </a:ln>
        </p:spPr>
      </p:pic>
      <p:sp>
        <p:nvSpPr>
          <p:cNvPr id="9"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2555776" y="4653136"/>
            <a:ext cx="5904656" cy="738664"/>
          </a:xfrm>
          <a:prstGeom prst="rect">
            <a:avLst/>
          </a:prstGeom>
          <a:noFill/>
        </p:spPr>
        <p:txBody>
          <a:bodyPr wrap="square" rtlCol="0">
            <a:spAutoFit/>
          </a:bodyPr>
          <a:lstStyle/>
          <a:p>
            <a:r>
              <a:rPr lang="it-IT" sz="1400" dirty="0" smtClean="0">
                <a:latin typeface="Arial" pitchFamily="34" charset="0"/>
                <a:cs typeface="Arial" pitchFamily="34" charset="0"/>
                <a:hlinkClick r:id="rId3"/>
              </a:rPr>
              <a:t>WSSC 2019 area video degli studenti</a:t>
            </a:r>
          </a:p>
          <a:p>
            <a:r>
              <a:rPr lang="it-IT" sz="1400" dirty="0" smtClean="0">
                <a:latin typeface="Arial" pitchFamily="34" charset="0"/>
                <a:cs typeface="Arial" pitchFamily="34" charset="0"/>
                <a:hlinkClick r:id="rId3"/>
              </a:rPr>
              <a:t>https://wssc.enoprogramme.org/participants/videos</a:t>
            </a:r>
            <a:endParaRPr lang="it-IT" sz="1400" dirty="0" smtClean="0">
              <a:latin typeface="Arial" pitchFamily="34" charset="0"/>
              <a:cs typeface="Arial" pitchFamily="34" charset="0"/>
            </a:endParaRPr>
          </a:p>
          <a:p>
            <a:r>
              <a:rPr lang="it-IT" sz="1400" dirty="0" smtClean="0">
                <a:latin typeface="Arial" pitchFamily="34" charset="0"/>
                <a:cs typeface="Arial" pitchFamily="34" charset="0"/>
                <a:hlinkClick r:id="rId4"/>
              </a:rPr>
              <a:t>http://www.descrittiva.it/</a:t>
            </a:r>
            <a:r>
              <a:rPr lang="it-IT" sz="1400" dirty="0" err="1" smtClean="0">
                <a:latin typeface="Arial" pitchFamily="34" charset="0"/>
                <a:cs typeface="Arial" pitchFamily="34" charset="0"/>
                <a:hlinkClick r:id="rId4"/>
              </a:rPr>
              <a:t>calip</a:t>
            </a:r>
            <a:r>
              <a:rPr lang="it-IT" sz="1400" dirty="0" smtClean="0">
                <a:latin typeface="Arial" pitchFamily="34" charset="0"/>
                <a:cs typeface="Arial" pitchFamily="34" charset="0"/>
                <a:hlinkClick r:id="rId4"/>
              </a:rPr>
              <a:t>/1819/Wsscc2019-video-Italy.mp4</a:t>
            </a:r>
            <a:endParaRPr lang="it-IT" sz="1400" dirty="0">
              <a:latin typeface="Arial" pitchFamily="34" charset="0"/>
              <a:cs typeface="Arial" pitchFamily="34" charset="0"/>
            </a:endParaRPr>
          </a:p>
        </p:txBody>
      </p:sp>
      <p:pic>
        <p:nvPicPr>
          <p:cNvPr id="2" name="Picture 4" descr="https://lh4.googleusercontent.com/H-e9L3jk5Gw8ky7IR8huvgYvHZwaNQ2qhbETriDV9rNfME0OQyIlo-Dj80SzcZbKjDpuzNFLo-EBkwBtK-q-Zhs25LeNISci-YHdf8qoJMdj5L8X0Qk=w974"/>
          <p:cNvPicPr>
            <a:picLocks noChangeAspect="1" noChangeArrowheads="1"/>
          </p:cNvPicPr>
          <p:nvPr/>
        </p:nvPicPr>
        <p:blipFill>
          <a:blip r:embed="rId5" cstate="print"/>
          <a:srcRect/>
          <a:stretch>
            <a:fillRect/>
          </a:stretch>
        </p:blipFill>
        <p:spPr bwMode="auto">
          <a:xfrm>
            <a:off x="5796136" y="5373216"/>
            <a:ext cx="2664296" cy="1302058"/>
          </a:xfrm>
          <a:prstGeom prst="rect">
            <a:avLst/>
          </a:prstGeom>
          <a:noFill/>
        </p:spPr>
      </p:pic>
      <p:sp>
        <p:nvSpPr>
          <p:cNvPr id="10" name="Segnaposto numero diapositiva 9"/>
          <p:cNvSpPr>
            <a:spLocks noGrp="1"/>
          </p:cNvSpPr>
          <p:nvPr>
            <p:ph type="sldNum" sz="quarter" idx="12"/>
          </p:nvPr>
        </p:nvSpPr>
        <p:spPr/>
        <p:txBody>
          <a:bodyPr/>
          <a:lstStyle/>
          <a:p>
            <a:fld id="{49C48309-6BF0-49C1-8E7A-D77ACC576E99}" type="slidenum">
              <a:rPr lang="it-IT" smtClean="0"/>
              <a:pPr/>
              <a:t>26</a:t>
            </a:fld>
            <a:endParaRPr lang="it-IT"/>
          </a:p>
        </p:txBody>
      </p:sp>
      <p:pic>
        <p:nvPicPr>
          <p:cNvPr id="1027" name="Picture 3"/>
          <p:cNvPicPr>
            <a:picLocks noChangeAspect="1" noChangeArrowheads="1"/>
          </p:cNvPicPr>
          <p:nvPr/>
        </p:nvPicPr>
        <p:blipFill>
          <a:blip r:embed="rId6" cstate="print"/>
          <a:srcRect/>
          <a:stretch>
            <a:fillRect/>
          </a:stretch>
        </p:blipFill>
        <p:spPr bwMode="auto">
          <a:xfrm>
            <a:off x="2555776" y="116632"/>
            <a:ext cx="6433649" cy="4501108"/>
          </a:xfrm>
          <a:prstGeom prst="rect">
            <a:avLst/>
          </a:prstGeom>
          <a:noFill/>
          <a:ln w="9525">
            <a:noFill/>
            <a:miter lim="800000"/>
            <a:headEnd/>
            <a:tailEnd/>
          </a:ln>
        </p:spPr>
      </p:pic>
      <p:sp>
        <p:nvSpPr>
          <p:cNvPr id="9"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1835696" y="476672"/>
            <a:ext cx="7056784" cy="3508653"/>
          </a:xfrm>
          <a:prstGeom prst="rect">
            <a:avLst/>
          </a:prstGeom>
          <a:noFill/>
        </p:spPr>
        <p:txBody>
          <a:bodyPr wrap="square" rtlCol="0">
            <a:spAutoFit/>
          </a:bodyPr>
          <a:lstStyle/>
          <a:p>
            <a:r>
              <a:rPr lang="it-IT" sz="1200" i="1" dirty="0" smtClean="0">
                <a:latin typeface="Arial" pitchFamily="34" charset="0"/>
                <a:cs typeface="Arial" pitchFamily="34" charset="0"/>
              </a:rPr>
              <a:t>E' tempo di nuovi fiori e oggi sboccia l'ultimo nato. </a:t>
            </a:r>
            <a:br>
              <a:rPr lang="it-IT" sz="1200" i="1" dirty="0" smtClean="0">
                <a:latin typeface="Arial" pitchFamily="34" charset="0"/>
                <a:cs typeface="Arial" pitchFamily="34" charset="0"/>
              </a:rPr>
            </a:br>
            <a:r>
              <a:rPr lang="it-IT" sz="1200" i="1" dirty="0" smtClean="0">
                <a:latin typeface="Arial" pitchFamily="34" charset="0"/>
                <a:cs typeface="Arial" pitchFamily="34" charset="0"/>
              </a:rPr>
              <a:t>Un nuovo video girato nel Giardino di Ninfa nei mesi scorsi. </a:t>
            </a:r>
            <a:br>
              <a:rPr lang="it-IT" sz="1200" i="1" dirty="0" smtClean="0">
                <a:latin typeface="Arial" pitchFamily="34" charset="0"/>
                <a:cs typeface="Arial" pitchFamily="34" charset="0"/>
              </a:rPr>
            </a:br>
            <a:r>
              <a:rPr lang="it-IT" sz="1200" i="1" dirty="0" smtClean="0">
                <a:latin typeface="Arial" pitchFamily="34" charset="0"/>
                <a:cs typeface="Arial" pitchFamily="34" charset="0"/>
              </a:rPr>
              <a:t>Un breve viaggio nella natura romantica e accogliente </a:t>
            </a:r>
            <a:br>
              <a:rPr lang="it-IT" sz="1200" i="1" dirty="0" smtClean="0">
                <a:latin typeface="Arial" pitchFamily="34" charset="0"/>
                <a:cs typeface="Arial" pitchFamily="34" charset="0"/>
              </a:rPr>
            </a:br>
            <a:r>
              <a:rPr lang="it-IT" sz="1200" i="1" dirty="0" smtClean="0">
                <a:latin typeface="Arial" pitchFamily="34" charset="0"/>
                <a:cs typeface="Arial" pitchFamily="34" charset="0"/>
              </a:rPr>
              <a:t>di uno dei giardini più belli del mondo. (Patrizia </a:t>
            </a:r>
            <a:r>
              <a:rPr lang="it-IT" sz="1200" i="1" dirty="0" err="1" smtClean="0">
                <a:latin typeface="Arial" pitchFamily="34" charset="0"/>
                <a:cs typeface="Arial" pitchFamily="34" charset="0"/>
              </a:rPr>
              <a:t>Santangeli</a:t>
            </a:r>
            <a:r>
              <a:rPr lang="it-IT" sz="1200" i="1" dirty="0" smtClean="0">
                <a:latin typeface="Arial" pitchFamily="34" charset="0"/>
                <a:cs typeface="Arial" pitchFamily="34" charset="0"/>
              </a:rPr>
              <a:t>)</a:t>
            </a:r>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per vederlo ecco il link</a:t>
            </a:r>
            <a:br>
              <a:rPr lang="it-IT" sz="1200" dirty="0" smtClean="0">
                <a:latin typeface="Arial" pitchFamily="34" charset="0"/>
                <a:cs typeface="Arial" pitchFamily="34" charset="0"/>
              </a:rPr>
            </a:br>
            <a:r>
              <a:rPr lang="it-IT" sz="1200" dirty="0" smtClean="0">
                <a:latin typeface="Arial" pitchFamily="34" charset="0"/>
                <a:cs typeface="Arial" pitchFamily="34" charset="0"/>
                <a:hlinkClick r:id="rId3"/>
              </a:rPr>
              <a:t>www.youtube.com/</a:t>
            </a:r>
            <a:r>
              <a:rPr lang="it-IT" sz="1200" dirty="0" err="1" smtClean="0">
                <a:latin typeface="Arial" pitchFamily="34" charset="0"/>
                <a:cs typeface="Arial" pitchFamily="34" charset="0"/>
                <a:hlinkClick r:id="rId3"/>
              </a:rPr>
              <a:t>watch</a:t>
            </a:r>
            <a:r>
              <a:rPr lang="it-IT" sz="1200" dirty="0" smtClean="0">
                <a:latin typeface="Arial" pitchFamily="34" charset="0"/>
                <a:cs typeface="Arial" pitchFamily="34" charset="0"/>
                <a:hlinkClick r:id="rId3"/>
              </a:rPr>
              <a:t>?v=CTRusEnpWQ4</a:t>
            </a:r>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u="sng" dirty="0" smtClean="0">
                <a:latin typeface="Arial" pitchFamily="34" charset="0"/>
                <a:cs typeface="Arial" pitchFamily="34" charset="0"/>
              </a:rPr>
              <a:t>Crediti</a:t>
            </a:r>
            <a:br>
              <a:rPr lang="it-IT" sz="1200" u="sng" dirty="0" smtClean="0">
                <a:latin typeface="Arial" pitchFamily="34" charset="0"/>
                <a:cs typeface="Arial" pitchFamily="34" charset="0"/>
              </a:rPr>
            </a:br>
            <a:r>
              <a:rPr lang="it-IT" sz="1200" dirty="0" smtClean="0">
                <a:latin typeface="Arial" pitchFamily="34" charset="0"/>
                <a:cs typeface="Arial" pitchFamily="34" charset="0"/>
              </a:rPr>
              <a:t>Regia </a:t>
            </a:r>
            <a:r>
              <a:rPr lang="it-IT" sz="1200" b="1" dirty="0" smtClean="0">
                <a:latin typeface="Arial" pitchFamily="34" charset="0"/>
                <a:cs typeface="Arial" pitchFamily="34" charset="0"/>
              </a:rPr>
              <a:t>Patrizia </a:t>
            </a:r>
            <a:r>
              <a:rPr lang="it-IT" sz="1200" b="1" dirty="0" err="1" smtClean="0">
                <a:latin typeface="Arial" pitchFamily="34" charset="0"/>
                <a:cs typeface="Arial" pitchFamily="34" charset="0"/>
              </a:rPr>
              <a:t>Santangeli</a:t>
            </a:r>
            <a:r>
              <a:rPr lang="it-IT" sz="1200" b="1" dirty="0" smtClean="0">
                <a:latin typeface="Arial" pitchFamily="34" charset="0"/>
                <a:cs typeface="Arial" pitchFamily="34" charset="0"/>
              </a:rPr>
              <a:t/>
            </a:r>
            <a:br>
              <a:rPr lang="it-IT" sz="1200" b="1" dirty="0" smtClean="0">
                <a:latin typeface="Arial" pitchFamily="34" charset="0"/>
                <a:cs typeface="Arial" pitchFamily="34" charset="0"/>
              </a:rPr>
            </a:br>
            <a:r>
              <a:rPr lang="it-IT" sz="1200" dirty="0" smtClean="0">
                <a:latin typeface="Arial" pitchFamily="34" charset="0"/>
                <a:cs typeface="Arial" pitchFamily="34" charset="0"/>
              </a:rPr>
              <a:t>Sound editing </a:t>
            </a:r>
            <a:r>
              <a:rPr lang="it-IT" sz="1200" b="1" dirty="0" smtClean="0">
                <a:latin typeface="Arial" pitchFamily="34" charset="0"/>
                <a:cs typeface="Arial" pitchFamily="34" charset="0"/>
              </a:rPr>
              <a:t>Pierluigi Nati</a:t>
            </a:r>
            <a:br>
              <a:rPr lang="it-IT" sz="1200" b="1" dirty="0" smtClean="0">
                <a:latin typeface="Arial" pitchFamily="34" charset="0"/>
                <a:cs typeface="Arial" pitchFamily="34" charset="0"/>
              </a:rPr>
            </a:br>
            <a:r>
              <a:rPr lang="it-IT" sz="1200" dirty="0" err="1" smtClean="0">
                <a:latin typeface="Arial" pitchFamily="34" charset="0"/>
                <a:cs typeface="Arial" pitchFamily="34" charset="0"/>
              </a:rPr>
              <a:t>Graphic</a:t>
            </a:r>
            <a:r>
              <a:rPr lang="it-IT" sz="1200" dirty="0" smtClean="0">
                <a:latin typeface="Arial" pitchFamily="34" charset="0"/>
                <a:cs typeface="Arial" pitchFamily="34" charset="0"/>
              </a:rPr>
              <a:t> design </a:t>
            </a:r>
            <a:r>
              <a:rPr lang="it-IT" sz="1200" b="1" dirty="0" smtClean="0">
                <a:latin typeface="Arial" pitchFamily="34" charset="0"/>
                <a:cs typeface="Arial" pitchFamily="34" charset="0"/>
              </a:rPr>
              <a:t>Massimo Calabro</a:t>
            </a:r>
            <a:br>
              <a:rPr lang="it-IT" sz="1200" b="1" dirty="0" smtClean="0">
                <a:latin typeface="Arial" pitchFamily="34" charset="0"/>
                <a:cs typeface="Arial" pitchFamily="34" charset="0"/>
              </a:rPr>
            </a:br>
            <a:r>
              <a:rPr lang="it-IT" sz="1200" dirty="0" smtClean="0">
                <a:latin typeface="Arial" pitchFamily="34" charset="0"/>
                <a:cs typeface="Arial" pitchFamily="34" charset="0"/>
              </a:rPr>
              <a:t>Illustrazione </a:t>
            </a:r>
            <a:r>
              <a:rPr lang="it-IT" sz="1200" b="1" dirty="0" smtClean="0">
                <a:latin typeface="Arial" pitchFamily="34" charset="0"/>
                <a:cs typeface="Arial" pitchFamily="34" charset="0"/>
              </a:rPr>
              <a:t>Chiara Cattaneo</a:t>
            </a:r>
            <a:br>
              <a:rPr lang="it-IT" sz="1200" b="1" dirty="0" smtClean="0">
                <a:latin typeface="Arial" pitchFamily="34" charset="0"/>
                <a:cs typeface="Arial" pitchFamily="34" charset="0"/>
              </a:rPr>
            </a:br>
            <a:r>
              <a:rPr lang="it-IT" sz="1200" dirty="0" smtClean="0">
                <a:latin typeface="Arial" pitchFamily="34" charset="0"/>
                <a:cs typeface="Arial" pitchFamily="34" charset="0"/>
              </a:rPr>
              <a:t>Comunicazione </a:t>
            </a:r>
            <a:r>
              <a:rPr lang="it-IT" sz="1200" b="1" dirty="0" smtClean="0">
                <a:latin typeface="Arial" pitchFamily="34" charset="0"/>
                <a:cs typeface="Arial" pitchFamily="34" charset="0"/>
              </a:rPr>
              <a:t>Francesca De Spirito</a:t>
            </a:r>
            <a:br>
              <a:rPr lang="it-IT" sz="1200" b="1" dirty="0" smtClean="0">
                <a:latin typeface="Arial" pitchFamily="34" charset="0"/>
                <a:cs typeface="Arial" pitchFamily="34" charset="0"/>
              </a:rPr>
            </a:br>
            <a:r>
              <a:rPr lang="it-IT" sz="1200" dirty="0" smtClean="0">
                <a:latin typeface="Arial" pitchFamily="34" charset="0"/>
                <a:cs typeface="Arial" pitchFamily="34" charset="0"/>
              </a:rPr>
              <a:t>Traduzioni </a:t>
            </a:r>
            <a:r>
              <a:rPr lang="it-IT" sz="1200" b="1" dirty="0" smtClean="0">
                <a:latin typeface="Arial" pitchFamily="34" charset="0"/>
                <a:cs typeface="Arial" pitchFamily="34" charset="0"/>
              </a:rPr>
              <a:t>Francesca </a:t>
            </a:r>
            <a:r>
              <a:rPr lang="it-IT" sz="1200" b="1" dirty="0" err="1" smtClean="0">
                <a:latin typeface="Arial" pitchFamily="34" charset="0"/>
                <a:cs typeface="Arial" pitchFamily="34" charset="0"/>
              </a:rPr>
              <a:t>Povoledo</a:t>
            </a:r>
            <a:r>
              <a:rPr lang="it-IT" sz="1200" b="1" dirty="0" smtClean="0">
                <a:latin typeface="Arial" pitchFamily="34" charset="0"/>
                <a:cs typeface="Arial" pitchFamily="34" charset="0"/>
              </a:rPr>
              <a:t/>
            </a:r>
            <a:br>
              <a:rPr lang="it-IT" sz="1200" b="1" dirty="0" smtClean="0">
                <a:latin typeface="Arial" pitchFamily="34" charset="0"/>
                <a:cs typeface="Arial" pitchFamily="34" charset="0"/>
              </a:rPr>
            </a:br>
            <a:r>
              <a:rPr lang="it-IT" sz="1200" b="1" dirty="0" smtClean="0">
                <a:latin typeface="Arial" pitchFamily="34" charset="0"/>
                <a:cs typeface="Arial" pitchFamily="34" charset="0"/>
              </a:rPr>
              <a:t/>
            </a:r>
            <a:br>
              <a:rPr lang="it-IT" sz="1200" b="1" dirty="0" smtClean="0">
                <a:latin typeface="Arial" pitchFamily="34" charset="0"/>
                <a:cs typeface="Arial" pitchFamily="34" charset="0"/>
              </a:rPr>
            </a:br>
            <a:r>
              <a:rPr lang="it-IT" sz="1200" dirty="0" smtClean="0">
                <a:latin typeface="Arial" pitchFamily="34" charset="0"/>
                <a:cs typeface="Arial" pitchFamily="34" charset="0"/>
              </a:rPr>
              <a:t>Contributi video tratti dall'archivio audiovisivo Giancarlo Bovina</a:t>
            </a:r>
            <a:br>
              <a:rPr lang="it-IT" sz="1200" dirty="0" smtClean="0">
                <a:latin typeface="Arial" pitchFamily="34" charset="0"/>
                <a:cs typeface="Arial" pitchFamily="34" charset="0"/>
              </a:rPr>
            </a:br>
            <a:endParaRPr lang="it-IT" dirty="0">
              <a:latin typeface="Arial" pitchFamily="34" charset="0"/>
              <a:cs typeface="Arial"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4572000" y="3933056"/>
            <a:ext cx="3948485" cy="260451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148064" y="1340768"/>
            <a:ext cx="1800225" cy="9334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627784" y="4365104"/>
            <a:ext cx="1209675" cy="120967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27</a:t>
            </a:fld>
            <a:endParaRPr lang="it-IT"/>
          </a:p>
        </p:txBody>
      </p:sp>
      <p:sp>
        <p:nvSpPr>
          <p:cNvPr id="9" name="Rettangolo 8"/>
          <p:cNvSpPr/>
          <p:nvPr/>
        </p:nvSpPr>
        <p:spPr>
          <a:xfrm>
            <a:off x="1763688" y="0"/>
            <a:ext cx="7272808" cy="630942"/>
          </a:xfrm>
          <a:prstGeom prst="rect">
            <a:avLst/>
          </a:prstGeom>
          <a:noFill/>
        </p:spPr>
        <p:txBody>
          <a:bodyPr wrap="square" lIns="91440" tIns="45720" rIns="91440" bIns="45720">
            <a:spAutoFit/>
          </a:bodyPr>
          <a:lstStyle/>
          <a:p>
            <a:pPr algn="r"/>
            <a:r>
              <a:rPr lang="it-IT" sz="35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VIDEO</a:t>
            </a:r>
            <a:endParaRPr lang="it-IT"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1835696" y="476672"/>
            <a:ext cx="7056784" cy="3508653"/>
          </a:xfrm>
          <a:prstGeom prst="rect">
            <a:avLst/>
          </a:prstGeom>
          <a:noFill/>
        </p:spPr>
        <p:txBody>
          <a:bodyPr wrap="square" rtlCol="0">
            <a:spAutoFit/>
          </a:bodyPr>
          <a:lstStyle/>
          <a:p>
            <a:pPr algn="just"/>
            <a:r>
              <a:rPr lang="it-IT" sz="1200" i="1" dirty="0" smtClean="0">
                <a:latin typeface="Arial" pitchFamily="34" charset="0"/>
                <a:cs typeface="Arial" pitchFamily="34" charset="0"/>
              </a:rPr>
              <a:t>In un video l’appello dei bambini per l’Ambiente: “Basta plastica in mare!”</a:t>
            </a:r>
          </a:p>
          <a:p>
            <a:pPr algn="just"/>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per vederlo ecco  il link </a:t>
            </a:r>
            <a:r>
              <a:rPr lang="it-IT" sz="1200" dirty="0" smtClean="0">
                <a:latin typeface="Arial" pitchFamily="34" charset="0"/>
                <a:cs typeface="Arial" pitchFamily="34" charset="0"/>
                <a:hlinkClick r:id="rId3"/>
              </a:rPr>
              <a:t>https://www.youtube.com/watch?v=HgYNWujwFWs</a:t>
            </a:r>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 Il magazine online dedicato alla salute e all’ambiente “</a:t>
            </a:r>
            <a:r>
              <a:rPr lang="it-IT" sz="1200" dirty="0" err="1" smtClean="0">
                <a:latin typeface="Arial" pitchFamily="34" charset="0"/>
                <a:cs typeface="Arial" pitchFamily="34" charset="0"/>
              </a:rPr>
              <a:t>Ohga</a:t>
            </a:r>
            <a:r>
              <a:rPr lang="it-IT" sz="1200" dirty="0" smtClean="0">
                <a:latin typeface="Arial" pitchFamily="34" charset="0"/>
                <a:cs typeface="Arial" pitchFamily="34" charset="0"/>
              </a:rPr>
              <a:t>” ha pubblicato un video, che sui social ha già superato 2 milioni di visualizzazioni, in cui i protagonisti sono i bambini.</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“Bottiglie, bombolette, sigarette, </a:t>
            </a:r>
            <a:r>
              <a:rPr lang="it-IT" sz="1200" dirty="0" err="1" smtClean="0">
                <a:latin typeface="Arial" pitchFamily="34" charset="0"/>
                <a:cs typeface="Arial" pitchFamily="34" charset="0"/>
              </a:rPr>
              <a:t>cotton</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fioc</a:t>
            </a:r>
            <a:r>
              <a:rPr lang="it-IT" sz="1200" dirty="0" smtClean="0">
                <a:latin typeface="Arial" pitchFamily="34" charset="0"/>
                <a:cs typeface="Arial" pitchFamily="34" charset="0"/>
              </a:rPr>
              <a:t>, cannucce, lattine, pneumatici. Basta plastica in mare!”, gridano i piccoli.</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”Se continuate così, tra 40 anni non potrò più fare il bagno. Comincio ad avere paura di respirare l’aria. Manca pochissimo ma dobbiamo ancora fare qualcosa. Fallo per me”, implorano in coro.</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L’iniziativa è ispirata al movimento “</a:t>
            </a:r>
            <a:r>
              <a:rPr lang="it-IT" sz="1200" dirty="0" err="1" smtClean="0">
                <a:latin typeface="Arial" pitchFamily="34" charset="0"/>
                <a:cs typeface="Arial" pitchFamily="34" charset="0"/>
              </a:rPr>
              <a:t>Fridays</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for</a:t>
            </a:r>
            <a:r>
              <a:rPr lang="it-IT" sz="1200" dirty="0" smtClean="0">
                <a:latin typeface="Arial" pitchFamily="34" charset="0"/>
                <a:cs typeface="Arial" pitchFamily="34" charset="0"/>
              </a:rPr>
              <a:t> future”, che ha preso vita in tutto il mondo grazie all’attivista 16enne svedese Greta </a:t>
            </a:r>
            <a:r>
              <a:rPr lang="it-IT" sz="1200" dirty="0" err="1" smtClean="0">
                <a:latin typeface="Arial" pitchFamily="34" charset="0"/>
                <a:cs typeface="Arial" pitchFamily="34" charset="0"/>
              </a:rPr>
              <a:t>Thunberg</a:t>
            </a:r>
            <a:r>
              <a:rPr lang="it-IT" sz="1200" dirty="0" smtClean="0">
                <a:latin typeface="Arial" pitchFamily="34" charset="0"/>
                <a:cs typeface="Arial" pitchFamily="34" charset="0"/>
              </a:rPr>
              <a:t>.</a:t>
            </a:r>
          </a:p>
          <a:p>
            <a:pPr algn="just"/>
            <a:r>
              <a:rPr lang="it-IT" sz="1200" dirty="0" smtClean="0">
                <a:latin typeface="Arial" pitchFamily="34" charset="0"/>
                <a:cs typeface="Arial" pitchFamily="34" charset="0"/>
              </a:rPr>
              <a:t> </a:t>
            </a:r>
            <a:br>
              <a:rPr lang="it-IT" sz="1200" dirty="0" smtClean="0">
                <a:latin typeface="Arial" pitchFamily="34" charset="0"/>
                <a:cs typeface="Arial" pitchFamily="34" charset="0"/>
              </a:rPr>
            </a:br>
            <a:endParaRPr lang="it-IT"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2411760" y="4869160"/>
            <a:ext cx="1800225" cy="933450"/>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28</a:t>
            </a:fld>
            <a:endParaRPr lang="it-IT"/>
          </a:p>
        </p:txBody>
      </p:sp>
      <p:pic>
        <p:nvPicPr>
          <p:cNvPr id="1026" name="Picture 2"/>
          <p:cNvPicPr>
            <a:picLocks noChangeAspect="1" noChangeArrowheads="1"/>
          </p:cNvPicPr>
          <p:nvPr/>
        </p:nvPicPr>
        <p:blipFill>
          <a:blip r:embed="rId5" cstate="print"/>
          <a:srcRect/>
          <a:stretch>
            <a:fillRect/>
          </a:stretch>
        </p:blipFill>
        <p:spPr bwMode="auto">
          <a:xfrm>
            <a:off x="4572000" y="4005064"/>
            <a:ext cx="3961974" cy="2215009"/>
          </a:xfrm>
          <a:prstGeom prst="rect">
            <a:avLst/>
          </a:prstGeom>
          <a:noFill/>
          <a:ln w="9525">
            <a:noFill/>
            <a:miter lim="800000"/>
            <a:headEnd/>
            <a:tailEnd/>
          </a:ln>
        </p:spPr>
      </p:pic>
      <p:sp>
        <p:nvSpPr>
          <p:cNvPr id="7" name="Rettangolo 6"/>
          <p:cNvSpPr/>
          <p:nvPr/>
        </p:nvSpPr>
        <p:spPr>
          <a:xfrm>
            <a:off x="1763688" y="0"/>
            <a:ext cx="7272808" cy="630942"/>
          </a:xfrm>
          <a:prstGeom prst="rect">
            <a:avLst/>
          </a:prstGeom>
          <a:noFill/>
        </p:spPr>
        <p:txBody>
          <a:bodyPr wrap="square" lIns="91440" tIns="45720" rIns="91440" bIns="45720">
            <a:spAutoFit/>
          </a:bodyPr>
          <a:lstStyle/>
          <a:p>
            <a:pPr algn="r"/>
            <a:r>
              <a:rPr lang="it-IT" sz="35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VIDEO</a:t>
            </a:r>
            <a:endParaRPr lang="it-IT"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1835696" y="790253"/>
            <a:ext cx="7056784" cy="1846659"/>
          </a:xfrm>
          <a:prstGeom prst="rect">
            <a:avLst/>
          </a:prstGeom>
          <a:noFill/>
        </p:spPr>
        <p:txBody>
          <a:bodyPr wrap="square" rtlCol="0">
            <a:spAutoFit/>
          </a:bodyPr>
          <a:lstStyle/>
          <a:p>
            <a:pPr algn="just"/>
            <a:r>
              <a:rPr lang="it-IT" sz="1200" dirty="0" smtClean="0">
                <a:latin typeface="Arial" pitchFamily="34" charset="0"/>
                <a:cs typeface="Arial" pitchFamily="34" charset="0"/>
              </a:rPr>
              <a:t>Per il progetto 10 </a:t>
            </a:r>
            <a:r>
              <a:rPr lang="it-IT" sz="1200" dirty="0" err="1" smtClean="0">
                <a:latin typeface="Arial" pitchFamily="34" charset="0"/>
                <a:cs typeface="Arial" pitchFamily="34" charset="0"/>
              </a:rPr>
              <a:t>Rivers</a:t>
            </a:r>
            <a:r>
              <a:rPr lang="it-IT" sz="1200" dirty="0" smtClean="0">
                <a:latin typeface="Arial" pitchFamily="34" charset="0"/>
                <a:cs typeface="Arial" pitchFamily="34" charset="0"/>
              </a:rPr>
              <a:t> 1 </a:t>
            </a:r>
            <a:r>
              <a:rPr lang="it-IT" sz="1200" dirty="0" err="1" smtClean="0">
                <a:latin typeface="Arial" pitchFamily="34" charset="0"/>
                <a:cs typeface="Arial" pitchFamily="34" charset="0"/>
              </a:rPr>
              <a:t>Ocean</a:t>
            </a:r>
            <a:r>
              <a:rPr lang="it-IT" sz="1200" dirty="0" smtClean="0">
                <a:latin typeface="Arial" pitchFamily="34" charset="0"/>
                <a:cs typeface="Arial" pitchFamily="34" charset="0"/>
              </a:rPr>
              <a:t>, l'esploratore Alex Bellini navigherà tra i dieci fiumi più inquinati dalla plastica del mondo con l'obiettivo di ispirare una nuova comprensione e il rispetto per gli ecosistemi delicati più minacciati del mondo: i nostri corsi d'acqua. Se manteniamo la velocità con cui stiamo scaricando </a:t>
            </a:r>
            <a:r>
              <a:rPr lang="it-IT" sz="1200" b="1" dirty="0" smtClean="0">
                <a:latin typeface="Arial" pitchFamily="34" charset="0"/>
                <a:cs typeface="Arial" pitchFamily="34" charset="0"/>
              </a:rPr>
              <a:t>plastica</a:t>
            </a:r>
            <a:r>
              <a:rPr lang="it-IT" sz="1200" dirty="0" smtClean="0">
                <a:latin typeface="Arial" pitchFamily="34" charset="0"/>
                <a:cs typeface="Arial" pitchFamily="34" charset="0"/>
              </a:rPr>
              <a:t> negli oceani, entro il 2050 ci saranno più plastica delle creature in mare. Ma se tutti si impegnano, possiamo creare un nuovo percorso per l'avventura umana su questo pianeta.</a:t>
            </a:r>
            <a:r>
              <a:rPr lang="it-IT" sz="1200" dirty="0" smtClean="0">
                <a:latin typeface="Arial" pitchFamily="34" charset="0"/>
                <a:cs typeface="Arial" pitchFamily="34" charset="0"/>
                <a:hlinkClick r:id="rId3"/>
              </a:rPr>
              <a:t> https://www.10rivers1ocean.com/en/</a:t>
            </a:r>
            <a:r>
              <a:rPr lang="it-IT" sz="1200" dirty="0" smtClean="0">
                <a:latin typeface="Arial" pitchFamily="34" charset="0"/>
                <a:cs typeface="Arial" pitchFamily="34" charset="0"/>
              </a:rPr>
              <a:t> - </a:t>
            </a:r>
            <a:r>
              <a:rPr lang="it-IT" sz="1200" b="1" dirty="0" err="1" smtClean="0">
                <a:latin typeface="Arial" pitchFamily="34" charset="0"/>
                <a:cs typeface="Arial" pitchFamily="34" charset="0"/>
              </a:rPr>
              <a:t>#Siamo</a:t>
            </a:r>
            <a:r>
              <a:rPr lang="it-IT" sz="1200" b="1" dirty="0" smtClean="0">
                <a:latin typeface="Arial" pitchFamily="34" charset="0"/>
                <a:cs typeface="Arial" pitchFamily="34" charset="0"/>
              </a:rPr>
              <a:t> tutti sulla stessa barca</a:t>
            </a:r>
          </a:p>
          <a:p>
            <a:pPr algn="just"/>
            <a:r>
              <a:rPr lang="it-IT" sz="1200" dirty="0" smtClean="0">
                <a:latin typeface="Arial" pitchFamily="34" charset="0"/>
                <a:cs typeface="Arial" pitchFamily="34" charset="0"/>
              </a:rPr>
              <a:t/>
            </a:r>
            <a:br>
              <a:rPr lang="it-IT" sz="1200" dirty="0" smtClean="0">
                <a:latin typeface="Arial" pitchFamily="34" charset="0"/>
                <a:cs typeface="Arial" pitchFamily="34" charset="0"/>
              </a:rPr>
            </a:br>
            <a:r>
              <a:rPr lang="it-IT" sz="1200" dirty="0" smtClean="0">
                <a:latin typeface="Arial" pitchFamily="34" charset="0"/>
                <a:cs typeface="Arial" pitchFamily="34" charset="0"/>
              </a:rPr>
              <a:t/>
            </a:r>
            <a:br>
              <a:rPr lang="it-IT" sz="1200" dirty="0" smtClean="0">
                <a:latin typeface="Arial" pitchFamily="34" charset="0"/>
                <a:cs typeface="Arial" pitchFamily="34" charset="0"/>
              </a:rPr>
            </a:br>
            <a:endParaRPr lang="it-IT"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1835696" y="2279526"/>
            <a:ext cx="1800225" cy="933450"/>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29</a:t>
            </a:fld>
            <a:endParaRPr lang="it-IT"/>
          </a:p>
        </p:txBody>
      </p:sp>
      <p:sp>
        <p:nvSpPr>
          <p:cNvPr id="7" name="Rettangolo 6"/>
          <p:cNvSpPr/>
          <p:nvPr/>
        </p:nvSpPr>
        <p:spPr>
          <a:xfrm>
            <a:off x="1763688" y="0"/>
            <a:ext cx="7272808" cy="630942"/>
          </a:xfrm>
          <a:prstGeom prst="rect">
            <a:avLst/>
          </a:prstGeom>
          <a:noFill/>
        </p:spPr>
        <p:txBody>
          <a:bodyPr wrap="square" lIns="91440" tIns="45720" rIns="91440" bIns="45720">
            <a:spAutoFit/>
          </a:bodyPr>
          <a:lstStyle/>
          <a:p>
            <a:pPr algn="r"/>
            <a:r>
              <a:rPr lang="it-IT" sz="35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VIDEO</a:t>
            </a:r>
            <a:endParaRPr lang="it-IT"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9154" name="Picture 2"/>
          <p:cNvPicPr>
            <a:picLocks noChangeAspect="1" noChangeArrowheads="1"/>
          </p:cNvPicPr>
          <p:nvPr/>
        </p:nvPicPr>
        <p:blipFill>
          <a:blip r:embed="rId5" cstate="print"/>
          <a:srcRect/>
          <a:stretch>
            <a:fillRect/>
          </a:stretch>
        </p:blipFill>
        <p:spPr bwMode="auto">
          <a:xfrm>
            <a:off x="3489891" y="3356992"/>
            <a:ext cx="4993753" cy="2804145"/>
          </a:xfrm>
          <a:prstGeom prst="rect">
            <a:avLst/>
          </a:prstGeom>
          <a:noFill/>
          <a:ln w="9525">
            <a:noFill/>
            <a:miter lim="800000"/>
            <a:headEnd/>
            <a:tailEnd/>
          </a:ln>
        </p:spPr>
      </p:pic>
      <p:sp>
        <p:nvSpPr>
          <p:cNvPr id="10" name="Rettangolo 9"/>
          <p:cNvSpPr/>
          <p:nvPr/>
        </p:nvSpPr>
        <p:spPr>
          <a:xfrm>
            <a:off x="3851920" y="2279526"/>
            <a:ext cx="4608512" cy="830997"/>
          </a:xfrm>
          <a:prstGeom prst="rect">
            <a:avLst/>
          </a:prstGeom>
        </p:spPr>
        <p:txBody>
          <a:bodyPr wrap="square">
            <a:spAutoFit/>
          </a:bodyPr>
          <a:lstStyle/>
          <a:p>
            <a:pPr lvl="0"/>
            <a:r>
              <a:rPr lang="it-IT" sz="1200" i="1" dirty="0" smtClean="0">
                <a:solidFill>
                  <a:prstClr val="black"/>
                </a:solidFill>
                <a:latin typeface="Arial" pitchFamily="34" charset="0"/>
                <a:cs typeface="Arial" pitchFamily="34" charset="0"/>
              </a:rPr>
              <a:t>Video di Alex Bellini “</a:t>
            </a:r>
            <a:r>
              <a:rPr lang="en-US" sz="1200" i="1" dirty="0" smtClean="0">
                <a:solidFill>
                  <a:prstClr val="black"/>
                </a:solidFill>
                <a:latin typeface="Arial" pitchFamily="34" charset="0"/>
                <a:cs typeface="Arial" pitchFamily="34" charset="0"/>
              </a:rPr>
              <a:t>10 RIVERS - 1 OCEAN teaser trailer</a:t>
            </a:r>
            <a:r>
              <a:rPr lang="it-IT" sz="1200" i="1" dirty="0" smtClean="0">
                <a:solidFill>
                  <a:prstClr val="black"/>
                </a:solidFill>
                <a:latin typeface="Arial" pitchFamily="34" charset="0"/>
                <a:cs typeface="Arial" pitchFamily="34" charset="0"/>
              </a:rPr>
              <a:t>”</a:t>
            </a:r>
          </a:p>
          <a:p>
            <a:pPr lvl="0"/>
            <a:r>
              <a:rPr lang="it-IT" sz="1200" dirty="0" smtClean="0">
                <a:solidFill>
                  <a:prstClr val="black"/>
                </a:solidFill>
                <a:latin typeface="Arial" pitchFamily="34" charset="0"/>
                <a:cs typeface="Arial" pitchFamily="34" charset="0"/>
              </a:rPr>
              <a:t/>
            </a:r>
            <a:br>
              <a:rPr lang="it-IT" sz="1200" dirty="0" smtClean="0">
                <a:solidFill>
                  <a:prstClr val="black"/>
                </a:solidFill>
                <a:latin typeface="Arial" pitchFamily="34" charset="0"/>
                <a:cs typeface="Arial" pitchFamily="34" charset="0"/>
              </a:rPr>
            </a:br>
            <a:r>
              <a:rPr lang="it-IT" sz="1200" dirty="0" smtClean="0">
                <a:solidFill>
                  <a:prstClr val="black"/>
                </a:solidFill>
                <a:latin typeface="Arial" pitchFamily="34" charset="0"/>
                <a:cs typeface="Arial" pitchFamily="34" charset="0"/>
              </a:rPr>
              <a:t>per vederlo ecco  il link </a:t>
            </a:r>
            <a:r>
              <a:rPr lang="it-IT" sz="1200" dirty="0" smtClean="0">
                <a:solidFill>
                  <a:prstClr val="black"/>
                </a:solidFill>
                <a:latin typeface="Arial" pitchFamily="34" charset="0"/>
                <a:cs typeface="Arial" pitchFamily="34" charset="0"/>
                <a:hlinkClick r:id="rId6"/>
              </a:rPr>
              <a:t>https://www.youtube.com/watch?v=4a7ObQP63f0</a:t>
            </a:r>
            <a:endParaRPr lang="it-IT" sz="1200" dirty="0" smtClean="0">
              <a:solidFill>
                <a:prstClr val="black"/>
              </a:solidFill>
              <a:latin typeface="Arial" pitchFamily="34" charset="0"/>
              <a:cs typeface="Arial" pitchFamily="34" charset="0"/>
            </a:endParaRPr>
          </a:p>
        </p:txBody>
      </p:sp>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CasellaDiTesto 6"/>
          <p:cNvSpPr txBox="1"/>
          <p:nvPr/>
        </p:nvSpPr>
        <p:spPr>
          <a:xfrm>
            <a:off x="1763688" y="116632"/>
            <a:ext cx="7272808" cy="369332"/>
          </a:xfrm>
          <a:prstGeom prst="rect">
            <a:avLst/>
          </a:prstGeom>
          <a:noFill/>
        </p:spPr>
        <p:txBody>
          <a:bodyPr wrap="square" rtlCol="0">
            <a:spAutoFit/>
          </a:bodyPr>
          <a:lstStyle/>
          <a:p>
            <a:pPr algn="ctr"/>
            <a:r>
              <a:rPr lang="en-US" b="1" dirty="0" smtClean="0">
                <a:latin typeface="Arial" pitchFamily="34" charset="0"/>
                <a:cs typeface="Arial" pitchFamily="34" charset="0"/>
              </a:rPr>
              <a:t>ENO Network on the map</a:t>
            </a:r>
            <a:endParaRPr lang="it-IT" b="1" dirty="0"/>
          </a:p>
        </p:txBody>
      </p:sp>
      <p:sp>
        <p:nvSpPr>
          <p:cNvPr id="8" name="Segnaposto numero diapositiva 7"/>
          <p:cNvSpPr>
            <a:spLocks noGrp="1"/>
          </p:cNvSpPr>
          <p:nvPr>
            <p:ph type="sldNum" sz="quarter" idx="12"/>
          </p:nvPr>
        </p:nvSpPr>
        <p:spPr/>
        <p:txBody>
          <a:bodyPr/>
          <a:lstStyle/>
          <a:p>
            <a:fld id="{49C48309-6BF0-49C1-8E7A-D77ACC576E99}" type="slidenum">
              <a:rPr lang="it-IT" smtClean="0"/>
              <a:pPr/>
              <a:t>3</a:t>
            </a:fld>
            <a:endParaRPr lang="it-IT"/>
          </a:p>
        </p:txBody>
      </p:sp>
      <p:pic>
        <p:nvPicPr>
          <p:cNvPr id="9" name="Picture 2" descr="Nessuna descrizione della foto disponibile."/>
          <p:cNvPicPr>
            <a:picLocks noChangeAspect="1" noChangeArrowheads="1"/>
          </p:cNvPicPr>
          <p:nvPr/>
        </p:nvPicPr>
        <p:blipFill>
          <a:blip r:embed="rId3" cstate="print"/>
          <a:srcRect/>
          <a:stretch>
            <a:fillRect/>
          </a:stretch>
        </p:blipFill>
        <p:spPr bwMode="auto">
          <a:xfrm>
            <a:off x="251520" y="332656"/>
            <a:ext cx="1944216" cy="1458162"/>
          </a:xfrm>
          <a:prstGeom prst="rect">
            <a:avLst/>
          </a:prstGeom>
          <a:noFill/>
          <a:ln w="25400">
            <a:solidFill>
              <a:schemeClr val="accent1"/>
            </a:solidFill>
          </a:ln>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pic>
        <p:nvPicPr>
          <p:cNvPr id="2" name="Picture 2" descr="http://www.lascatoladelleesperienze.it/eno/wp-content/uploads/sites/7/2019/06/map-1024x407.png"/>
          <p:cNvPicPr>
            <a:picLocks noChangeAspect="1" noChangeArrowheads="1"/>
          </p:cNvPicPr>
          <p:nvPr/>
        </p:nvPicPr>
        <p:blipFill>
          <a:blip r:embed="rId4" cstate="print"/>
          <a:srcRect/>
          <a:stretch>
            <a:fillRect/>
          </a:stretch>
        </p:blipFill>
        <p:spPr bwMode="auto">
          <a:xfrm>
            <a:off x="2483768" y="548680"/>
            <a:ext cx="6311371" cy="2508524"/>
          </a:xfrm>
          <a:prstGeom prst="rect">
            <a:avLst/>
          </a:prstGeom>
          <a:noFill/>
        </p:spPr>
      </p:pic>
      <p:pic>
        <p:nvPicPr>
          <p:cNvPr id="1027" name="Picture 3"/>
          <p:cNvPicPr>
            <a:picLocks noChangeAspect="1" noChangeArrowheads="1"/>
          </p:cNvPicPr>
          <p:nvPr/>
        </p:nvPicPr>
        <p:blipFill>
          <a:blip r:embed="rId5" cstate="print"/>
          <a:srcRect/>
          <a:stretch>
            <a:fillRect/>
          </a:stretch>
        </p:blipFill>
        <p:spPr bwMode="auto">
          <a:xfrm>
            <a:off x="3059832" y="3140968"/>
            <a:ext cx="4990190"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8" name="Segnaposto numero diapositiva 7"/>
          <p:cNvSpPr>
            <a:spLocks noGrp="1"/>
          </p:cNvSpPr>
          <p:nvPr>
            <p:ph type="sldNum" sz="quarter" idx="12"/>
          </p:nvPr>
        </p:nvSpPr>
        <p:spPr/>
        <p:txBody>
          <a:bodyPr/>
          <a:lstStyle/>
          <a:p>
            <a:fld id="{49C48309-6BF0-49C1-8E7A-D77ACC576E99}" type="slidenum">
              <a:rPr lang="it-IT" smtClean="0"/>
              <a:pPr/>
              <a:t>30</a:t>
            </a:fld>
            <a:endParaRPr lang="it-IT"/>
          </a:p>
        </p:txBody>
      </p:sp>
      <p:pic>
        <p:nvPicPr>
          <p:cNvPr id="4098" name="Picture 2" descr="https://lh3.googleusercontent.com/zU93gL3TnYvdj0pOucQzbwK-y5U14J-5mdU7TV8NA10uNG5UPV7wGSqz3KAAL1RnYGlt6XsLaz4-EXic6CHNStTkAMgSCTTXhkcYQtUZhm-hXkR-4jNw1EYMZ-3NCCYAxFG8FQOqOx_yYkpg5x9sRRdFSSFcjgedWzM49pHHJs70xio_QWxDL7K5JfzsrNotj1KjRy3m13LWnGiLHwFZaQ84eWy-9n1zfbYJLCXue5hE49QjdnCVT7g9rHVoxveLT2qK_WJbbGLfgii3jwzmqB6bVh566fEAvP0bemvcziguvTDNQYa7W_CNhpMWz4WdbEbKD8P3GKkUslkAzpBGLic7_sa7Xc-GB3Nc5aKd7oHQljfaW-O9B15xNwdc5SS9GjxijY6Grz9TMbC2ZOyptTFTqEY2U-xlRLq_viSQQ-8eLEwKaTtiuJQYulnKkBfPXLx8ou36fm192Y8IO-_8vvEki2t1POF_YK1evBy9gmmb9bseOLZ6sH4nCVOdVnNEvd9O-5zUNxiQyKHGcrdmt353uVGPjb05ZI5OqwePD9HZ-crMN3RSakeFdwUXy38_1A12caATqaJZDFyuc-w5RKi3Z864P0dAD_b1cQ0y1LXmks6Yn_S_E0ismZXPGGJUH1WNI2i5xSWvWAYibOVVvGZiFQhNu0O1=w602-h903-no"/>
          <p:cNvPicPr>
            <a:picLocks noChangeAspect="1" noChangeArrowheads="1"/>
          </p:cNvPicPr>
          <p:nvPr/>
        </p:nvPicPr>
        <p:blipFill>
          <a:blip r:embed="rId3" cstate="print"/>
          <a:srcRect/>
          <a:stretch>
            <a:fillRect/>
          </a:stretch>
        </p:blipFill>
        <p:spPr bwMode="auto">
          <a:xfrm>
            <a:off x="2339752" y="2132856"/>
            <a:ext cx="2256250" cy="4536504"/>
          </a:xfrm>
          <a:prstGeom prst="rect">
            <a:avLst/>
          </a:prstGeom>
          <a:noFill/>
        </p:spPr>
      </p:pic>
      <p:pic>
        <p:nvPicPr>
          <p:cNvPr id="4099" name="Picture 3">
            <a:hlinkClick r:id="rId4"/>
          </p:cNvPr>
          <p:cNvPicPr>
            <a:picLocks noChangeAspect="1" noChangeArrowheads="1"/>
          </p:cNvPicPr>
          <p:nvPr/>
        </p:nvPicPr>
        <p:blipFill>
          <a:blip r:embed="rId5" cstate="print"/>
          <a:srcRect/>
          <a:stretch>
            <a:fillRect/>
          </a:stretch>
        </p:blipFill>
        <p:spPr bwMode="auto">
          <a:xfrm>
            <a:off x="2699792" y="138311"/>
            <a:ext cx="1374437" cy="1850529"/>
          </a:xfrm>
          <a:prstGeom prst="rect">
            <a:avLst/>
          </a:prstGeom>
          <a:noFill/>
          <a:ln w="9525">
            <a:noFill/>
            <a:miter lim="800000"/>
            <a:headEnd/>
            <a:tailEnd/>
          </a:ln>
        </p:spPr>
      </p:pic>
      <p:sp>
        <p:nvSpPr>
          <p:cNvPr id="13" name="CasellaDiTesto 12"/>
          <p:cNvSpPr txBox="1"/>
          <p:nvPr/>
        </p:nvSpPr>
        <p:spPr>
          <a:xfrm>
            <a:off x="4788024" y="6093296"/>
            <a:ext cx="3159904" cy="646331"/>
          </a:xfrm>
          <a:prstGeom prst="rect">
            <a:avLst/>
          </a:prstGeom>
          <a:noFill/>
        </p:spPr>
        <p:txBody>
          <a:bodyPr wrap="none" rtlCol="0">
            <a:spAutoFit/>
          </a:bodyPr>
          <a:lstStyle/>
          <a:p>
            <a:r>
              <a:rPr lang="it-IT" dirty="0" smtClean="0">
                <a:latin typeface="Arial" pitchFamily="34" charset="0"/>
                <a:cs typeface="Arial" pitchFamily="34" charset="0"/>
                <a:hlinkClick r:id="rId6"/>
              </a:rPr>
              <a:t>“Ninfa segreta al MUG</a:t>
            </a:r>
            <a:br>
              <a:rPr lang="it-IT" dirty="0" smtClean="0">
                <a:latin typeface="Arial" pitchFamily="34" charset="0"/>
                <a:cs typeface="Arial" pitchFamily="34" charset="0"/>
                <a:hlinkClick r:id="rId6"/>
              </a:rPr>
            </a:br>
            <a:r>
              <a:rPr lang="it-IT" dirty="0" smtClean="0">
                <a:latin typeface="Arial" pitchFamily="34" charset="0"/>
                <a:cs typeface="Arial" pitchFamily="34" charset="0"/>
                <a:hlinkClick r:id="rId6"/>
              </a:rPr>
              <a:t>https://www.museogiannini.it/</a:t>
            </a:r>
            <a:endParaRPr lang="it-IT" dirty="0">
              <a:latin typeface="Arial" pitchFamily="34" charset="0"/>
              <a:cs typeface="Arial" pitchFamily="34" charset="0"/>
            </a:endParaRPr>
          </a:p>
        </p:txBody>
      </p:sp>
      <p:pic>
        <p:nvPicPr>
          <p:cNvPr id="1026" name="Picture 2" descr="C:\Users\linda\Desktop\WSSC2019\NINFA al Mug\pagine 23 maggio_page-0012.jpg"/>
          <p:cNvPicPr>
            <a:picLocks noChangeAspect="1" noChangeArrowheads="1"/>
          </p:cNvPicPr>
          <p:nvPr/>
        </p:nvPicPr>
        <p:blipFill>
          <a:blip r:embed="rId7" cstate="print"/>
          <a:srcRect/>
          <a:stretch>
            <a:fillRect/>
          </a:stretch>
        </p:blipFill>
        <p:spPr bwMode="auto">
          <a:xfrm>
            <a:off x="4644008" y="0"/>
            <a:ext cx="4318371" cy="6108556"/>
          </a:xfrm>
          <a:prstGeom prst="rect">
            <a:avLst/>
          </a:prstGeom>
          <a:noFill/>
        </p:spPr>
      </p:pic>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2" name="Segnaposto numero diapositiva 11"/>
          <p:cNvSpPr>
            <a:spLocks noGrp="1"/>
          </p:cNvSpPr>
          <p:nvPr>
            <p:ph type="sldNum" sz="quarter" idx="12"/>
          </p:nvPr>
        </p:nvSpPr>
        <p:spPr/>
        <p:txBody>
          <a:bodyPr/>
          <a:lstStyle/>
          <a:p>
            <a:fld id="{49C48309-6BF0-49C1-8E7A-D77ACC576E99}" type="slidenum">
              <a:rPr lang="it-IT" smtClean="0"/>
              <a:pPr/>
              <a:t>31</a:t>
            </a:fld>
            <a:endParaRPr lang="it-IT"/>
          </a:p>
        </p:txBody>
      </p:sp>
      <p:sp>
        <p:nvSpPr>
          <p:cNvPr id="13" name="Rettangolo 12"/>
          <p:cNvSpPr/>
          <p:nvPr/>
        </p:nvSpPr>
        <p:spPr>
          <a:xfrm>
            <a:off x="1763688" y="0"/>
            <a:ext cx="7380312" cy="646331"/>
          </a:xfrm>
          <a:prstGeom prst="rect">
            <a:avLst/>
          </a:prstGeom>
          <a:noFill/>
          <a:ln>
            <a:noFill/>
          </a:ln>
        </p:spPr>
        <p:txBody>
          <a:bodyPr wrap="square" lIns="91440" tIns="45720" rIns="91440" bIns="45720">
            <a:spAutoFit/>
          </a:bodyPr>
          <a:lstStyle/>
          <a:p>
            <a:pPr algn="ctr" fontAlgn="base"/>
            <a:r>
              <a:rPr lang="it-IT" sz="3600" b="1" dirty="0" smtClean="0">
                <a:solidFill>
                  <a:srgbClr val="0070C0"/>
                </a:solidFill>
                <a:latin typeface="Arial" pitchFamily="34" charset="0"/>
                <a:cs typeface="Arial" pitchFamily="34" charset="0"/>
              </a:rPr>
              <a:t>INIZIATIVE ENO 2019</a:t>
            </a:r>
            <a:endParaRPr lang="it-IT" sz="3600" dirty="0" smtClean="0">
              <a:solidFill>
                <a:srgbClr val="0070C0"/>
              </a:solidFill>
              <a:latin typeface="Arial" pitchFamily="34" charset="0"/>
              <a:cs typeface="Arial" pitchFamily="34" charset="0"/>
            </a:endParaRPr>
          </a:p>
        </p:txBody>
      </p:sp>
      <p:sp>
        <p:nvSpPr>
          <p:cNvPr id="8" name="CasellaDiTesto 7"/>
          <p:cNvSpPr txBox="1"/>
          <p:nvPr/>
        </p:nvSpPr>
        <p:spPr>
          <a:xfrm>
            <a:off x="1907704" y="1052736"/>
            <a:ext cx="7029488" cy="3170099"/>
          </a:xfrm>
          <a:prstGeom prst="rect">
            <a:avLst/>
          </a:prstGeom>
          <a:noFill/>
        </p:spPr>
        <p:txBody>
          <a:bodyPr wrap="none" rtlCol="0">
            <a:spAutoFit/>
          </a:bodyPr>
          <a:lstStyle/>
          <a:p>
            <a:pPr algn="ctr"/>
            <a:r>
              <a:rPr lang="it-IT" sz="1400" dirty="0" smtClean="0">
                <a:latin typeface="Arial" pitchFamily="34" charset="0"/>
                <a:cs typeface="Arial" pitchFamily="34" charset="0"/>
                <a:hlinkClick r:id="rId3"/>
              </a:rPr>
              <a:t>http://www.descrittiva.it/</a:t>
            </a:r>
            <a:r>
              <a:rPr lang="it-IT" sz="1400" dirty="0" err="1" smtClean="0">
                <a:latin typeface="Arial" pitchFamily="34" charset="0"/>
                <a:cs typeface="Arial" pitchFamily="34" charset="0"/>
                <a:hlinkClick r:id="rId3"/>
              </a:rPr>
              <a:t>calip</a:t>
            </a:r>
            <a:r>
              <a:rPr lang="it-IT" sz="1400" dirty="0" smtClean="0">
                <a:latin typeface="Arial" pitchFamily="34" charset="0"/>
                <a:cs typeface="Arial" pitchFamily="34" charset="0"/>
                <a:hlinkClick r:id="rId3"/>
              </a:rPr>
              <a:t>/1819/ENO_2019_FOR_SCHOOLS_italiano.pdf</a:t>
            </a:r>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smtClean="0">
                <a:latin typeface="Arial" pitchFamily="34" charset="0"/>
                <a:cs typeface="Arial" pitchFamily="34" charset="0"/>
                <a:hlinkClick r:id="rId4"/>
              </a:rPr>
              <a:t>https://youtu.be/1JJTjU3lCW4</a:t>
            </a:r>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smtClean="0">
                <a:latin typeface="Arial" pitchFamily="34" charset="0"/>
                <a:cs typeface="Arial" pitchFamily="34" charset="0"/>
                <a:hlinkClick r:id="rId5"/>
              </a:rPr>
              <a:t>http://www.enoprogramme.org/</a:t>
            </a:r>
            <a:r>
              <a:rPr lang="it-IT" sz="1400" dirty="0" err="1" smtClean="0">
                <a:latin typeface="Arial" pitchFamily="34" charset="0"/>
                <a:cs typeface="Arial" pitchFamily="34" charset="0"/>
                <a:hlinkClick r:id="rId5"/>
              </a:rPr>
              <a:t>envirate-week</a:t>
            </a:r>
            <a:r>
              <a:rPr lang="it-IT" sz="1400" dirty="0" smtClean="0">
                <a:latin typeface="Arial" pitchFamily="34" charset="0"/>
                <a:cs typeface="Arial" pitchFamily="34" charset="0"/>
                <a:hlinkClick r:id="rId5"/>
              </a:rPr>
              <a:t>/</a:t>
            </a:r>
            <a:r>
              <a:rPr lang="it-IT" sz="1400" dirty="0" smtClean="0">
                <a:latin typeface="Arial" pitchFamily="34" charset="0"/>
                <a:cs typeface="Arial" pitchFamily="34" charset="0"/>
              </a:rPr>
              <a:t> [06-13 marzo 2019]</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smtClean="0">
                <a:latin typeface="Arial" pitchFamily="34" charset="0"/>
                <a:cs typeface="Arial" pitchFamily="34" charset="0"/>
                <a:hlinkClick r:id="rId6"/>
              </a:rPr>
              <a:t>http://www.enoprogramme.org/</a:t>
            </a:r>
            <a:r>
              <a:rPr lang="it-IT" sz="1400" dirty="0" err="1" smtClean="0">
                <a:latin typeface="Arial" pitchFamily="34" charset="0"/>
                <a:cs typeface="Arial" pitchFamily="34" charset="0"/>
                <a:hlinkClick r:id="rId6"/>
              </a:rPr>
              <a:t>eno-upcycled-art-stool-contest</a:t>
            </a:r>
            <a:r>
              <a:rPr lang="it-IT" sz="1400" dirty="0" smtClean="0">
                <a:latin typeface="Arial" pitchFamily="34" charset="0"/>
                <a:cs typeface="Arial" pitchFamily="34" charset="0"/>
              </a:rPr>
              <a:t>/ [sino al 31 marzo 2019]</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smtClean="0">
                <a:latin typeface="Arial" pitchFamily="34" charset="0"/>
                <a:cs typeface="Arial" pitchFamily="34" charset="0"/>
                <a:hlinkClick r:id="rId7"/>
              </a:rPr>
              <a:t>http://www.enoprogramme.org/wssc-2019</a:t>
            </a:r>
            <a:r>
              <a:rPr lang="it-IT" sz="1400" dirty="0" smtClean="0">
                <a:latin typeface="Arial" pitchFamily="34" charset="0"/>
                <a:cs typeface="Arial" pitchFamily="34" charset="0"/>
              </a:rPr>
              <a:t>/ [29 maggio – 5 giugno 2019]</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err="1" smtClean="0">
                <a:latin typeface="Arial" pitchFamily="34" charset="0"/>
                <a:cs typeface="Arial" pitchFamily="34" charset="0"/>
                <a:hlinkClick r:id="rId8"/>
              </a:rPr>
              <a:t>Eno</a:t>
            </a:r>
            <a:r>
              <a:rPr lang="it-IT" sz="1400" dirty="0" smtClean="0">
                <a:latin typeface="Arial" pitchFamily="34" charset="0"/>
                <a:cs typeface="Arial" pitchFamily="34" charset="0"/>
                <a:hlinkClick r:id="rId8"/>
              </a:rPr>
              <a:t> </a:t>
            </a:r>
            <a:r>
              <a:rPr lang="it-IT" sz="1400" dirty="0" err="1" smtClean="0">
                <a:latin typeface="Arial" pitchFamily="34" charset="0"/>
                <a:cs typeface="Arial" pitchFamily="34" charset="0"/>
                <a:hlinkClick r:id="rId8"/>
              </a:rPr>
              <a:t>planting</a:t>
            </a:r>
            <a:r>
              <a:rPr lang="it-IT" sz="1400" dirty="0" smtClean="0">
                <a:latin typeface="Arial" pitchFamily="34" charset="0"/>
                <a:cs typeface="Arial" pitchFamily="34" charset="0"/>
                <a:hlinkClick r:id="rId8"/>
              </a:rPr>
              <a:t> </a:t>
            </a:r>
            <a:r>
              <a:rPr lang="it-IT" sz="1400" dirty="0" err="1" smtClean="0">
                <a:latin typeface="Arial" pitchFamily="34" charset="0"/>
                <a:cs typeface="Arial" pitchFamily="34" charset="0"/>
                <a:hlinkClick r:id="rId8"/>
              </a:rPr>
              <a:t>day</a:t>
            </a:r>
            <a:r>
              <a:rPr lang="it-IT" sz="1400" dirty="0" smtClean="0">
                <a:latin typeface="Arial" pitchFamily="34" charset="0"/>
                <a:cs typeface="Arial" pitchFamily="34" charset="0"/>
                <a:hlinkClick r:id="rId8"/>
              </a:rPr>
              <a:t> 22-29 maggio 2019</a:t>
            </a:r>
            <a:r>
              <a:rPr lang="it-IT" sz="1400" dirty="0" smtClean="0">
                <a:latin typeface="Arial" pitchFamily="34" charset="0"/>
                <a:cs typeface="Arial" pitchFamily="34" charset="0"/>
              </a:rPr>
              <a:t> [registrazione e piantumazione]</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a:p>
            <a:pPr algn="ctr"/>
            <a:r>
              <a:rPr lang="it-IT" sz="1400" dirty="0" err="1" smtClean="0">
                <a:latin typeface="Arial" pitchFamily="34" charset="0"/>
                <a:cs typeface="Arial" pitchFamily="34" charset="0"/>
              </a:rPr>
              <a:t>Eno</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planting</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day</a:t>
            </a:r>
            <a:r>
              <a:rPr lang="it-IT" sz="1400" dirty="0" smtClean="0">
                <a:latin typeface="Arial" pitchFamily="34" charset="0"/>
                <a:cs typeface="Arial" pitchFamily="34" charset="0"/>
              </a:rPr>
              <a:t> 21 settembre 2019 – 22 novembre 2019</a:t>
            </a:r>
          </a:p>
          <a:p>
            <a:endParaRPr lang="it-IT" dirty="0"/>
          </a:p>
        </p:txBody>
      </p:sp>
      <p:pic>
        <p:nvPicPr>
          <p:cNvPr id="9" name="Immagine 8" descr="logo_ENO-400x400.jpg"/>
          <p:cNvPicPr>
            <a:picLocks noChangeAspect="1"/>
          </p:cNvPicPr>
          <p:nvPr/>
        </p:nvPicPr>
        <p:blipFill>
          <a:blip r:embed="rId9" cstate="print"/>
          <a:stretch>
            <a:fillRect/>
          </a:stretch>
        </p:blipFill>
        <p:spPr>
          <a:xfrm>
            <a:off x="6660232" y="4653136"/>
            <a:ext cx="2028056" cy="2028056"/>
          </a:xfrm>
          <a:prstGeom prst="rect">
            <a:avLst/>
          </a:prstGeom>
        </p:spPr>
      </p:pic>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30722" name="Picture 2"/>
          <p:cNvPicPr>
            <a:picLocks noChangeAspect="1" noChangeArrowheads="1"/>
          </p:cNvPicPr>
          <p:nvPr/>
        </p:nvPicPr>
        <p:blipFill>
          <a:blip r:embed="rId4" cstate="print"/>
          <a:srcRect/>
          <a:stretch>
            <a:fillRect/>
          </a:stretch>
        </p:blipFill>
        <p:spPr bwMode="auto">
          <a:xfrm>
            <a:off x="3275856" y="116632"/>
            <a:ext cx="5368500" cy="2450728"/>
          </a:xfrm>
          <a:prstGeom prst="rect">
            <a:avLst/>
          </a:prstGeom>
          <a:noFill/>
          <a:ln w="9525">
            <a:noFill/>
            <a:miter lim="800000"/>
            <a:headEnd/>
            <a:tailEnd/>
          </a:ln>
        </p:spPr>
      </p:pic>
      <p:sp>
        <p:nvSpPr>
          <p:cNvPr id="11" name="CasellaDiTesto 10"/>
          <p:cNvSpPr txBox="1"/>
          <p:nvPr/>
        </p:nvSpPr>
        <p:spPr>
          <a:xfrm>
            <a:off x="2627784" y="2852936"/>
            <a:ext cx="6336704" cy="3293209"/>
          </a:xfrm>
          <a:prstGeom prst="rect">
            <a:avLst/>
          </a:prstGeom>
          <a:noFill/>
        </p:spPr>
        <p:txBody>
          <a:bodyPr wrap="square" rtlCol="0">
            <a:spAutoFit/>
          </a:bodyPr>
          <a:lstStyle/>
          <a:p>
            <a:pPr algn="just"/>
            <a:r>
              <a:rPr lang="it-IT" sz="1600" b="1" dirty="0" smtClean="0">
                <a:latin typeface="Arial" pitchFamily="34" charset="0"/>
                <a:cs typeface="Arial" pitchFamily="34" charset="0"/>
              </a:rPr>
              <a:t>ENO</a:t>
            </a:r>
            <a:r>
              <a:rPr lang="it-IT" sz="1600" dirty="0" smtClean="0">
                <a:latin typeface="Arial" pitchFamily="34" charset="0"/>
                <a:cs typeface="Arial" pitchFamily="34" charset="0"/>
              </a:rPr>
              <a:t> ha organizzato il concorso per le scuole</a:t>
            </a:r>
            <a:r>
              <a:rPr lang="it-IT" sz="1600" b="1" dirty="0" smtClean="0">
                <a:latin typeface="Arial" pitchFamily="34" charset="0"/>
                <a:cs typeface="Arial" pitchFamily="34" charset="0"/>
              </a:rPr>
              <a:t>"Sgabello artistico" </a:t>
            </a:r>
            <a:r>
              <a:rPr lang="it-IT" sz="1600" dirty="0" smtClean="0">
                <a:latin typeface="Arial" pitchFamily="34" charset="0"/>
                <a:cs typeface="Arial" pitchFamily="34" charset="0"/>
              </a:rPr>
              <a:t>[gennaio - marzo 2019]. La sfida consisteva nel creare una piccola sedia pratica che potesse essere utilizzata a casa o in classe, nella biblioteca scolastica o a scuola, nell'angolo dello studente. Doveva essere un mobile vero e funzionale. Lo sgabello deve essere costruito con materiali di riciclo e doveva avere un elemento collegato al patrimonio culturale nazionale.</a:t>
            </a:r>
          </a:p>
          <a:p>
            <a:pPr algn="ctr"/>
            <a:r>
              <a:rPr lang="it-IT" sz="1600" dirty="0" smtClean="0">
                <a:latin typeface="Arial" pitchFamily="34" charset="0"/>
                <a:cs typeface="Arial" pitchFamily="34" charset="0"/>
              </a:rPr>
              <a:t> </a:t>
            </a:r>
            <a:r>
              <a:rPr lang="it-IT" sz="1600" dirty="0" smtClean="0">
                <a:latin typeface="Arial" pitchFamily="34" charset="0"/>
                <a:cs typeface="Arial" pitchFamily="34" charset="0"/>
                <a:hlinkClick r:id="rId5"/>
              </a:rPr>
              <a:t>http://www.enoprogramme.org/</a:t>
            </a:r>
            <a:r>
              <a:rPr lang="it-IT" sz="1600" dirty="0" err="1" smtClean="0">
                <a:latin typeface="Arial" pitchFamily="34" charset="0"/>
                <a:cs typeface="Arial" pitchFamily="34" charset="0"/>
                <a:hlinkClick r:id="rId5"/>
              </a:rPr>
              <a:t>eno-upcycled-art-stool-contest</a:t>
            </a:r>
            <a:r>
              <a:rPr lang="it-IT" sz="1600" dirty="0" smtClean="0">
                <a:hlinkClick r:id="rId5"/>
              </a:rPr>
              <a:t>/</a:t>
            </a:r>
            <a:endParaRPr lang="it-IT" sz="1600" dirty="0" smtClean="0">
              <a:latin typeface="Arial" pitchFamily="34" charset="0"/>
              <a:cs typeface="Arial" pitchFamily="34" charset="0"/>
            </a:endParaRPr>
          </a:p>
          <a:p>
            <a:pPr algn="just"/>
            <a:endParaRPr lang="it-IT" sz="1600" dirty="0" smtClean="0">
              <a:latin typeface="Arial" pitchFamily="34" charset="0"/>
              <a:cs typeface="Arial" pitchFamily="34" charset="0"/>
            </a:endParaRPr>
          </a:p>
          <a:p>
            <a:pPr algn="just"/>
            <a:r>
              <a:rPr lang="it-IT" sz="1600" dirty="0" smtClean="0">
                <a:latin typeface="Arial" pitchFamily="34" charset="0"/>
                <a:cs typeface="Arial" pitchFamily="34" charset="0"/>
              </a:rPr>
              <a:t>C'erano tre categorie, A (6-15 anni) e B (15-19 anni) per studenti e T per insegnanti. </a:t>
            </a:r>
          </a:p>
          <a:p>
            <a:pPr algn="just"/>
            <a:endParaRPr lang="it-IT" sz="1600" dirty="0" smtClean="0">
              <a:latin typeface="Arial" pitchFamily="34" charset="0"/>
              <a:cs typeface="Arial" pitchFamily="34" charset="0"/>
            </a:endParaRPr>
          </a:p>
          <a:p>
            <a:pPr algn="ctr"/>
            <a:r>
              <a:rPr lang="it-IT" sz="1600" b="1" dirty="0" smtClean="0">
                <a:latin typeface="Arial" pitchFamily="34" charset="0"/>
                <a:cs typeface="Arial" pitchFamily="34" charset="0"/>
              </a:rPr>
              <a:t>I vincitori verranno annunciati durante il WSSC.</a:t>
            </a:r>
          </a:p>
        </p:txBody>
      </p:sp>
      <p:sp>
        <p:nvSpPr>
          <p:cNvPr id="13" name="Segnaposto numero diapositiva 12"/>
          <p:cNvSpPr>
            <a:spLocks noGrp="1"/>
          </p:cNvSpPr>
          <p:nvPr>
            <p:ph type="sldNum" sz="quarter" idx="12"/>
          </p:nvPr>
        </p:nvSpPr>
        <p:spPr/>
        <p:txBody>
          <a:bodyPr/>
          <a:lstStyle/>
          <a:p>
            <a:fld id="{49C48309-6BF0-49C1-8E7A-D77ACC576E99}" type="slidenum">
              <a:rPr lang="it-IT" smtClean="0"/>
              <a:pPr/>
              <a:t>32</a:t>
            </a:fld>
            <a:endParaRPr lang="it-IT"/>
          </a:p>
        </p:txBody>
      </p:sp>
      <p:sp>
        <p:nvSpPr>
          <p:cNvPr id="9"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3131840" y="1772816"/>
            <a:ext cx="5706256" cy="3926185"/>
          </a:xfrm>
          <a:prstGeom prst="rect">
            <a:avLst/>
          </a:prstGeom>
          <a:noFill/>
          <a:ln w="9525">
            <a:noFill/>
            <a:miter lim="800000"/>
            <a:headEnd/>
            <a:tailEnd/>
          </a:ln>
        </p:spPr>
      </p:pic>
      <p:sp>
        <p:nvSpPr>
          <p:cNvPr id="6" name="CasellaDiTesto 5"/>
          <p:cNvSpPr txBox="1"/>
          <p:nvPr/>
        </p:nvSpPr>
        <p:spPr>
          <a:xfrm>
            <a:off x="2195736" y="5877272"/>
            <a:ext cx="6712094" cy="338554"/>
          </a:xfrm>
          <a:prstGeom prst="rect">
            <a:avLst/>
          </a:prstGeom>
          <a:noFill/>
        </p:spPr>
        <p:txBody>
          <a:bodyPr wrap="none" rtlCol="0">
            <a:spAutoFit/>
          </a:bodyPr>
          <a:lstStyle/>
          <a:p>
            <a:r>
              <a:rPr lang="it-IT" sz="1600" dirty="0" smtClean="0">
                <a:latin typeface="Arial" pitchFamily="34" charset="0"/>
                <a:cs typeface="Arial" pitchFamily="34" charset="0"/>
                <a:hlinkClick r:id="rId5"/>
              </a:rPr>
              <a:t>https://wssc.enoprogramme.org/enoart-exhibition/category-a-6-15-years</a:t>
            </a:r>
            <a:endParaRPr lang="it-IT" sz="1600" dirty="0">
              <a:latin typeface="Arial" pitchFamily="34" charset="0"/>
              <a:cs typeface="Arial" pitchFamily="34" charset="0"/>
            </a:endParaRPr>
          </a:p>
        </p:txBody>
      </p:sp>
      <p:sp>
        <p:nvSpPr>
          <p:cNvPr id="8" name="Segnaposto numero diapositiva 7"/>
          <p:cNvSpPr>
            <a:spLocks noGrp="1"/>
          </p:cNvSpPr>
          <p:nvPr>
            <p:ph type="sldNum" sz="quarter" idx="12"/>
          </p:nvPr>
        </p:nvSpPr>
        <p:spPr/>
        <p:txBody>
          <a:bodyPr/>
          <a:lstStyle/>
          <a:p>
            <a:fld id="{49C48309-6BF0-49C1-8E7A-D77ACC576E99}" type="slidenum">
              <a:rPr lang="it-IT" smtClean="0"/>
              <a:pPr/>
              <a:t>33</a:t>
            </a:fld>
            <a:endParaRPr lang="it-IT"/>
          </a:p>
        </p:txBody>
      </p:sp>
      <p:sp>
        <p:nvSpPr>
          <p:cNvPr id="7" name="Rettangolo 6"/>
          <p:cNvSpPr/>
          <p:nvPr/>
        </p:nvSpPr>
        <p:spPr>
          <a:xfrm>
            <a:off x="3419872" y="116632"/>
            <a:ext cx="5472608" cy="738664"/>
          </a:xfrm>
          <a:prstGeom prst="rect">
            <a:avLst/>
          </a:prstGeom>
        </p:spPr>
        <p:txBody>
          <a:bodyPr wrap="square">
            <a:spAutoFit/>
          </a:bodyPr>
          <a:lstStyle/>
          <a:p>
            <a:pPr algn="ctr"/>
            <a:r>
              <a:rPr lang="it-IT" sz="1400" dirty="0" smtClean="0">
                <a:latin typeface="Arial" pitchFamily="34" charset="0"/>
                <a:cs typeface="Arial" pitchFamily="34" charset="0"/>
              </a:rPr>
              <a:t>Qui il lavoro dei semifinalisti scelti dalla giuria. </a:t>
            </a:r>
            <a:br>
              <a:rPr lang="it-IT" sz="1400" dirty="0" smtClean="0">
                <a:latin typeface="Arial" pitchFamily="34" charset="0"/>
                <a:cs typeface="Arial" pitchFamily="34" charset="0"/>
              </a:rPr>
            </a:br>
            <a:r>
              <a:rPr lang="it-IT" sz="1400" dirty="0" smtClean="0">
                <a:latin typeface="Arial" pitchFamily="34" charset="0"/>
                <a:cs typeface="Arial" pitchFamily="34" charset="0"/>
              </a:rPr>
              <a:t>Tre foto di ogni opera e una descrizione.</a:t>
            </a:r>
          </a:p>
          <a:p>
            <a:pPr algn="ctr"/>
            <a:r>
              <a:rPr lang="it-IT" sz="1400" b="1" dirty="0" smtClean="0">
                <a:solidFill>
                  <a:srgbClr val="00642D"/>
                </a:solidFill>
                <a:latin typeface="Arial" pitchFamily="34" charset="0"/>
                <a:cs typeface="Arial" pitchFamily="34" charset="0"/>
              </a:rPr>
              <a:t>CATEGORIA 6-15 ANNI</a:t>
            </a:r>
            <a:endParaRPr lang="it-IT" b="1" dirty="0">
              <a:solidFill>
                <a:srgbClr val="00642D"/>
              </a:solidFill>
            </a:endParaRPr>
          </a:p>
        </p:txBody>
      </p:sp>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6" name="CasellaDiTesto 5"/>
          <p:cNvSpPr txBox="1"/>
          <p:nvPr/>
        </p:nvSpPr>
        <p:spPr>
          <a:xfrm>
            <a:off x="2051720" y="6021288"/>
            <a:ext cx="6712094" cy="338554"/>
          </a:xfrm>
          <a:prstGeom prst="rect">
            <a:avLst/>
          </a:prstGeom>
          <a:noFill/>
        </p:spPr>
        <p:txBody>
          <a:bodyPr wrap="none" rtlCol="0">
            <a:spAutoFit/>
          </a:bodyPr>
          <a:lstStyle/>
          <a:p>
            <a:r>
              <a:rPr lang="it-IT" sz="1600" dirty="0" smtClean="0">
                <a:latin typeface="Arial" pitchFamily="34" charset="0"/>
                <a:cs typeface="Arial" pitchFamily="34" charset="0"/>
                <a:hlinkClick r:id="rId4"/>
              </a:rPr>
              <a:t>https://wssc.enoprogramme.org/enoart-exhibition/category-b-15-19-yrs</a:t>
            </a:r>
            <a:endParaRPr lang="it-IT" sz="1600" dirty="0">
              <a:latin typeface="Arial" pitchFamily="34" charset="0"/>
              <a:cs typeface="Arial" pitchFamily="34" charset="0"/>
            </a:endParaRPr>
          </a:p>
        </p:txBody>
      </p:sp>
      <p:pic>
        <p:nvPicPr>
          <p:cNvPr id="32770" name="Picture 2"/>
          <p:cNvPicPr>
            <a:picLocks noChangeAspect="1" noChangeArrowheads="1"/>
          </p:cNvPicPr>
          <p:nvPr/>
        </p:nvPicPr>
        <p:blipFill>
          <a:blip r:embed="rId5" cstate="print"/>
          <a:srcRect/>
          <a:stretch>
            <a:fillRect/>
          </a:stretch>
        </p:blipFill>
        <p:spPr bwMode="auto">
          <a:xfrm>
            <a:off x="3635896" y="1268760"/>
            <a:ext cx="5112568" cy="4619533"/>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34</a:t>
            </a:fld>
            <a:endParaRPr lang="it-IT"/>
          </a:p>
        </p:txBody>
      </p:sp>
      <p:sp>
        <p:nvSpPr>
          <p:cNvPr id="7" name="Rettangolo 6"/>
          <p:cNvSpPr/>
          <p:nvPr/>
        </p:nvSpPr>
        <p:spPr>
          <a:xfrm>
            <a:off x="3419872" y="116632"/>
            <a:ext cx="5472608" cy="738664"/>
          </a:xfrm>
          <a:prstGeom prst="rect">
            <a:avLst/>
          </a:prstGeom>
        </p:spPr>
        <p:txBody>
          <a:bodyPr wrap="square">
            <a:spAutoFit/>
          </a:bodyPr>
          <a:lstStyle/>
          <a:p>
            <a:pPr algn="ctr"/>
            <a:r>
              <a:rPr lang="it-IT" sz="1400" dirty="0" smtClean="0">
                <a:latin typeface="Arial" pitchFamily="34" charset="0"/>
                <a:cs typeface="Arial" pitchFamily="34" charset="0"/>
              </a:rPr>
              <a:t>Qui il lavoro dei semifinalisti scelti dalla giuria. </a:t>
            </a:r>
            <a:br>
              <a:rPr lang="it-IT" sz="1400" dirty="0" smtClean="0">
                <a:latin typeface="Arial" pitchFamily="34" charset="0"/>
                <a:cs typeface="Arial" pitchFamily="34" charset="0"/>
              </a:rPr>
            </a:br>
            <a:r>
              <a:rPr lang="it-IT" sz="1400" dirty="0" smtClean="0">
                <a:latin typeface="Arial" pitchFamily="34" charset="0"/>
                <a:cs typeface="Arial" pitchFamily="34" charset="0"/>
              </a:rPr>
              <a:t>Tre foto di ogni opera e una descrizione.</a:t>
            </a:r>
          </a:p>
          <a:p>
            <a:pPr algn="ctr"/>
            <a:r>
              <a:rPr lang="it-IT" sz="1400" b="1" dirty="0" smtClean="0">
                <a:solidFill>
                  <a:srgbClr val="00642D"/>
                </a:solidFill>
                <a:latin typeface="Arial" pitchFamily="34" charset="0"/>
                <a:cs typeface="Arial" pitchFamily="34" charset="0"/>
              </a:rPr>
              <a:t>CATEGORIA 15-19 ANNI</a:t>
            </a:r>
            <a:endParaRPr lang="it-IT" b="1" dirty="0">
              <a:solidFill>
                <a:srgbClr val="00642D"/>
              </a:solidFill>
            </a:endParaRPr>
          </a:p>
        </p:txBody>
      </p:sp>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6" name="CasellaDiTesto 5"/>
          <p:cNvSpPr txBox="1"/>
          <p:nvPr/>
        </p:nvSpPr>
        <p:spPr>
          <a:xfrm>
            <a:off x="2123728" y="5877272"/>
            <a:ext cx="6462025" cy="338554"/>
          </a:xfrm>
          <a:prstGeom prst="rect">
            <a:avLst/>
          </a:prstGeom>
          <a:noFill/>
        </p:spPr>
        <p:txBody>
          <a:bodyPr wrap="none" rtlCol="0">
            <a:spAutoFit/>
          </a:bodyPr>
          <a:lstStyle/>
          <a:p>
            <a:r>
              <a:rPr lang="it-IT" sz="1600" dirty="0" smtClean="0">
                <a:latin typeface="Arial" pitchFamily="34" charset="0"/>
                <a:cs typeface="Arial" pitchFamily="34" charset="0"/>
                <a:hlinkClick r:id="rId4"/>
              </a:rPr>
              <a:t>https://wssc.enoprogramme.org/enoart-exhibition/category-t-teachers</a:t>
            </a:r>
            <a:endParaRPr lang="it-IT" sz="1600" dirty="0">
              <a:latin typeface="Arial" pitchFamily="34" charset="0"/>
              <a:cs typeface="Arial" pitchFamily="34" charset="0"/>
            </a:endParaRPr>
          </a:p>
        </p:txBody>
      </p:sp>
      <p:pic>
        <p:nvPicPr>
          <p:cNvPr id="33794" name="Picture 2"/>
          <p:cNvPicPr>
            <a:picLocks noChangeAspect="1" noChangeArrowheads="1"/>
          </p:cNvPicPr>
          <p:nvPr/>
        </p:nvPicPr>
        <p:blipFill>
          <a:blip r:embed="rId5" cstate="print"/>
          <a:srcRect/>
          <a:stretch>
            <a:fillRect/>
          </a:stretch>
        </p:blipFill>
        <p:spPr bwMode="auto">
          <a:xfrm>
            <a:off x="4687918" y="1052736"/>
            <a:ext cx="3052434" cy="4680520"/>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35</a:t>
            </a:fld>
            <a:endParaRPr lang="it-IT"/>
          </a:p>
        </p:txBody>
      </p:sp>
      <p:sp>
        <p:nvSpPr>
          <p:cNvPr id="7" name="Rettangolo 6"/>
          <p:cNvSpPr/>
          <p:nvPr/>
        </p:nvSpPr>
        <p:spPr>
          <a:xfrm>
            <a:off x="3419872" y="116632"/>
            <a:ext cx="5472608" cy="738664"/>
          </a:xfrm>
          <a:prstGeom prst="rect">
            <a:avLst/>
          </a:prstGeom>
        </p:spPr>
        <p:txBody>
          <a:bodyPr wrap="square">
            <a:spAutoFit/>
          </a:bodyPr>
          <a:lstStyle/>
          <a:p>
            <a:pPr algn="ctr"/>
            <a:r>
              <a:rPr lang="it-IT" sz="1400" dirty="0" smtClean="0">
                <a:latin typeface="Arial" pitchFamily="34" charset="0"/>
                <a:cs typeface="Arial" pitchFamily="34" charset="0"/>
              </a:rPr>
              <a:t>Qui il lavoro dei semifinalisti scelti dalla giuria. </a:t>
            </a:r>
            <a:br>
              <a:rPr lang="it-IT" sz="1400" dirty="0" smtClean="0">
                <a:latin typeface="Arial" pitchFamily="34" charset="0"/>
                <a:cs typeface="Arial" pitchFamily="34" charset="0"/>
              </a:rPr>
            </a:br>
            <a:r>
              <a:rPr lang="it-IT" sz="1400" dirty="0" smtClean="0">
                <a:latin typeface="Arial" pitchFamily="34" charset="0"/>
                <a:cs typeface="Arial" pitchFamily="34" charset="0"/>
              </a:rPr>
              <a:t>Tre foto di ogni opera e una descrizione.</a:t>
            </a:r>
          </a:p>
          <a:p>
            <a:pPr algn="ctr"/>
            <a:r>
              <a:rPr lang="it-IT" sz="1400" b="1" dirty="0" smtClean="0">
                <a:solidFill>
                  <a:srgbClr val="00642D"/>
                </a:solidFill>
                <a:latin typeface="Arial" pitchFamily="34" charset="0"/>
                <a:cs typeface="Arial" pitchFamily="34" charset="0"/>
              </a:rPr>
              <a:t>CATEGORIA DOCENTI</a:t>
            </a:r>
            <a:endParaRPr lang="it-IT" b="1" dirty="0">
              <a:solidFill>
                <a:srgbClr val="00642D"/>
              </a:solidFill>
            </a:endParaRPr>
          </a:p>
        </p:txBody>
      </p:sp>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9" name="Immagine 8" descr="logoLiceoArtisticoLT.png"/>
          <p:cNvPicPr>
            <a:picLocks noChangeAspect="1"/>
          </p:cNvPicPr>
          <p:nvPr/>
        </p:nvPicPr>
        <p:blipFill>
          <a:blip r:embed="rId3"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11" name="Segnaposto numero diapositiva 10"/>
          <p:cNvSpPr>
            <a:spLocks noGrp="1"/>
          </p:cNvSpPr>
          <p:nvPr>
            <p:ph type="sldNum" sz="quarter" idx="12"/>
          </p:nvPr>
        </p:nvSpPr>
        <p:spPr/>
        <p:txBody>
          <a:bodyPr/>
          <a:lstStyle/>
          <a:p>
            <a:fld id="{49C48309-6BF0-49C1-8E7A-D77ACC576E99}" type="slidenum">
              <a:rPr lang="it-IT" smtClean="0"/>
              <a:pPr/>
              <a:t>36</a:t>
            </a:fld>
            <a:endParaRPr lang="it-IT"/>
          </a:p>
        </p:txBody>
      </p:sp>
      <p:sp>
        <p:nvSpPr>
          <p:cNvPr id="10" name="Sottotitolo 9"/>
          <p:cNvSpPr>
            <a:spLocks noGrp="1"/>
          </p:cNvSpPr>
          <p:nvPr>
            <p:ph type="subTitle" idx="1"/>
          </p:nvPr>
        </p:nvSpPr>
        <p:spPr>
          <a:xfrm>
            <a:off x="1762672" y="5507378"/>
            <a:ext cx="7381328" cy="657926"/>
          </a:xfrm>
        </p:spPr>
        <p:txBody>
          <a:bodyPr>
            <a:normAutofit/>
          </a:bodyPr>
          <a:lstStyle/>
          <a:p>
            <a:r>
              <a:rPr lang="it-IT" sz="1400" b="0" dirty="0" smtClean="0">
                <a:latin typeface="Arial" pitchFamily="34" charset="0"/>
                <a:cs typeface="Arial" pitchFamily="34" charset="0"/>
                <a:hlinkClick r:id="rId5"/>
              </a:rPr>
              <a:t>https://www.liceoartisticolatina.edu.it/notizia_world-summit-of-students-for-climate_249.html</a:t>
            </a:r>
            <a:endParaRPr lang="it-IT" sz="1400" b="0" dirty="0">
              <a:latin typeface="Arial" pitchFamily="34" charset="0"/>
              <a:cs typeface="Arial" pitchFamily="34" charset="0"/>
            </a:endParaRPr>
          </a:p>
        </p:txBody>
      </p:sp>
      <p:pic>
        <p:nvPicPr>
          <p:cNvPr id="5122" name="Picture 2"/>
          <p:cNvPicPr>
            <a:picLocks noChangeAspect="1" noChangeArrowheads="1"/>
          </p:cNvPicPr>
          <p:nvPr/>
        </p:nvPicPr>
        <p:blipFill>
          <a:blip r:embed="rId6" cstate="print"/>
          <a:srcRect/>
          <a:stretch>
            <a:fillRect/>
          </a:stretch>
        </p:blipFill>
        <p:spPr bwMode="auto">
          <a:xfrm>
            <a:off x="2411760" y="2132856"/>
            <a:ext cx="6336704" cy="2900533"/>
          </a:xfrm>
          <a:prstGeom prst="rect">
            <a:avLst/>
          </a:prstGeom>
          <a:noFill/>
          <a:ln w="9525">
            <a:noFill/>
            <a:miter lim="800000"/>
            <a:headEnd/>
            <a:tailEnd/>
          </a:ln>
        </p:spPr>
      </p:pic>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6" name="Rettangolo 5"/>
          <p:cNvSpPr/>
          <p:nvPr/>
        </p:nvSpPr>
        <p:spPr>
          <a:xfrm>
            <a:off x="1763688" y="1052736"/>
            <a:ext cx="7272808" cy="1938992"/>
          </a:xfrm>
          <a:prstGeom prst="rect">
            <a:avLst/>
          </a:prstGeom>
        </p:spPr>
        <p:txBody>
          <a:bodyPr wrap="square">
            <a:spAutoFit/>
          </a:bodyPr>
          <a:lstStyle/>
          <a:p>
            <a:pPr algn="ctr"/>
            <a:r>
              <a:rPr lang="it-IT" sz="6600" dirty="0" err="1" smtClean="0">
                <a:solidFill>
                  <a:srgbClr val="FFC000"/>
                </a:solidFill>
                <a:latin typeface="Bahnschrift SemiCondensed" panose="020B0502040204020203" pitchFamily="34" charset="0"/>
              </a:rPr>
              <a:t>Crab</a:t>
            </a:r>
            <a:r>
              <a:rPr lang="it-IT" sz="6600" dirty="0" smtClean="0">
                <a:solidFill>
                  <a:srgbClr val="FFC000"/>
                </a:solidFill>
                <a:latin typeface="Bahnschrift SemiCondensed" panose="020B0502040204020203" pitchFamily="34" charset="0"/>
              </a:rPr>
              <a:t> </a:t>
            </a:r>
            <a:r>
              <a:rPr lang="it-IT" sz="6600" dirty="0" err="1" smtClean="0">
                <a:solidFill>
                  <a:srgbClr val="FFC000"/>
                </a:solidFill>
                <a:latin typeface="Bahnschrift SemiCondensed" panose="020B0502040204020203" pitchFamily="34" charset="0"/>
              </a:rPr>
              <a:t>stool</a:t>
            </a:r>
            <a:r>
              <a:rPr lang="it-IT" sz="6600" dirty="0" smtClean="0">
                <a:solidFill>
                  <a:srgbClr val="FFC000"/>
                </a:solidFill>
                <a:latin typeface="Bahnschrift SemiCondensed" panose="020B0502040204020203" pitchFamily="34" charset="0"/>
              </a:rPr>
              <a:t/>
            </a:r>
            <a:br>
              <a:rPr lang="it-IT" sz="6600" dirty="0" smtClean="0">
                <a:solidFill>
                  <a:srgbClr val="FFC000"/>
                </a:solidFill>
                <a:latin typeface="Bahnschrift SemiCondensed" panose="020B0502040204020203" pitchFamily="34" charset="0"/>
              </a:rPr>
            </a:br>
            <a:r>
              <a:rPr lang="it-IT" sz="3600" dirty="0" err="1" smtClean="0">
                <a:latin typeface="Bahnschrift SemiCondensed" panose="020B0502040204020203" pitchFamily="34" charset="0"/>
              </a:rPr>
              <a:t>by</a:t>
            </a:r>
            <a:r>
              <a:rPr lang="it-IT" sz="3600" dirty="0" smtClean="0">
                <a:latin typeface="Bahnschrift SemiCondensed" panose="020B0502040204020203" pitchFamily="34" charset="0"/>
              </a:rPr>
              <a:t> Alessia Toschi</a:t>
            </a:r>
            <a:br>
              <a:rPr lang="it-IT" sz="3600" dirty="0" smtClean="0">
                <a:latin typeface="Bahnschrift SemiCondensed" panose="020B0502040204020203" pitchFamily="34" charset="0"/>
              </a:rPr>
            </a:br>
            <a:r>
              <a:rPr lang="it-IT" dirty="0" smtClean="0">
                <a:latin typeface="Bahnschrift SemiCondensed" panose="020B0502040204020203" pitchFamily="34" charset="0"/>
              </a:rPr>
              <a:t>(docente referente: prof. Carlo Nati)</a:t>
            </a:r>
            <a:endParaRPr lang="it-IT" dirty="0"/>
          </a:p>
        </p:txBody>
      </p:sp>
      <p:sp>
        <p:nvSpPr>
          <p:cNvPr id="7" name="Sottotitolo 2"/>
          <p:cNvSpPr>
            <a:spLocks noGrp="1"/>
          </p:cNvSpPr>
          <p:nvPr>
            <p:ph type="subTitle" idx="1"/>
          </p:nvPr>
        </p:nvSpPr>
        <p:spPr>
          <a:xfrm>
            <a:off x="2411760" y="3212976"/>
            <a:ext cx="4680520" cy="3168352"/>
          </a:xfrm>
          <a:ln>
            <a:solidFill>
              <a:schemeClr val="tx1"/>
            </a:solidFill>
          </a:ln>
        </p:spPr>
        <p:txBody>
          <a:bodyPr>
            <a:normAutofit/>
          </a:bodyPr>
          <a:lstStyle/>
          <a:p>
            <a:pPr algn="just"/>
            <a:r>
              <a:rPr lang="it-IT" sz="1400" b="0" dirty="0" smtClean="0">
                <a:solidFill>
                  <a:schemeClr val="tx1"/>
                </a:solidFill>
                <a:latin typeface="Arial" pitchFamily="34" charset="0"/>
                <a:cs typeface="Arial" pitchFamily="34" charset="0"/>
              </a:rPr>
              <a:t>The </a:t>
            </a:r>
            <a:r>
              <a:rPr lang="it-IT" sz="1400" b="0" dirty="0" err="1">
                <a:solidFill>
                  <a:schemeClr val="tx1"/>
                </a:solidFill>
                <a:latin typeface="Arial" pitchFamily="34" charset="0"/>
                <a:cs typeface="Arial" pitchFamily="34" charset="0"/>
              </a:rPr>
              <a:t>stool</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is</a:t>
            </a:r>
            <a:r>
              <a:rPr lang="it-IT" sz="1400" b="0" dirty="0">
                <a:solidFill>
                  <a:schemeClr val="tx1"/>
                </a:solidFill>
                <a:latin typeface="Arial" pitchFamily="34" charset="0"/>
                <a:cs typeface="Arial" pitchFamily="34" charset="0"/>
              </a:rPr>
              <a:t> made by </a:t>
            </a:r>
            <a:r>
              <a:rPr lang="it-IT" sz="1400" b="0" dirty="0" err="1">
                <a:solidFill>
                  <a:schemeClr val="tx1"/>
                </a:solidFill>
                <a:latin typeface="Arial" pitchFamily="34" charset="0"/>
                <a:cs typeface="Arial" pitchFamily="34" charset="0"/>
              </a:rPr>
              <a:t>taking</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as</a:t>
            </a:r>
            <a:r>
              <a:rPr lang="it-IT" sz="1400" b="0" dirty="0">
                <a:solidFill>
                  <a:schemeClr val="tx1"/>
                </a:solidFill>
                <a:latin typeface="Arial" pitchFamily="34" charset="0"/>
                <a:cs typeface="Arial" pitchFamily="34" charset="0"/>
              </a:rPr>
              <a:t> a base a "CRAB" for </a:t>
            </a:r>
            <a:r>
              <a:rPr lang="it-IT" sz="1400" b="0" dirty="0" err="1">
                <a:solidFill>
                  <a:schemeClr val="tx1"/>
                </a:solidFill>
                <a:latin typeface="Arial" pitchFamily="34" charset="0"/>
                <a:cs typeface="Arial" pitchFamily="34" charset="0"/>
              </a:rPr>
              <a:t>foundations</a:t>
            </a:r>
            <a:r>
              <a:rPr lang="it-IT" sz="1400" b="0" dirty="0">
                <a:solidFill>
                  <a:schemeClr val="tx1"/>
                </a:solidFill>
                <a:latin typeface="Arial" pitchFamily="34" charset="0"/>
                <a:cs typeface="Arial" pitchFamily="34" charset="0"/>
              </a:rPr>
              <a:t>, in </a:t>
            </a:r>
            <a:r>
              <a:rPr lang="it-IT" sz="1400" b="0" dirty="0" err="1">
                <a:solidFill>
                  <a:schemeClr val="tx1"/>
                </a:solidFill>
                <a:latin typeface="Arial" pitchFamily="34" charset="0"/>
                <a:cs typeface="Arial" pitchFamily="34" charset="0"/>
              </a:rPr>
              <a:t>recycled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polypropylene</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used</a:t>
            </a:r>
            <a:r>
              <a:rPr lang="it-IT" sz="1400" b="0" dirty="0">
                <a:solidFill>
                  <a:schemeClr val="tx1"/>
                </a:solidFill>
                <a:latin typeface="Arial" pitchFamily="34" charset="0"/>
                <a:cs typeface="Arial" pitchFamily="34" charset="0"/>
              </a:rPr>
              <a:t> for the </a:t>
            </a:r>
            <a:r>
              <a:rPr lang="it-IT" sz="1400" b="0" dirty="0" err="1">
                <a:solidFill>
                  <a:schemeClr val="tx1"/>
                </a:solidFill>
                <a:latin typeface="Arial" pitchFamily="34" charset="0"/>
                <a:cs typeface="Arial" pitchFamily="34" charset="0"/>
              </a:rPr>
              <a:t>realization</a:t>
            </a:r>
            <a:r>
              <a:rPr lang="it-IT" sz="1400" b="0" dirty="0">
                <a:solidFill>
                  <a:schemeClr val="tx1"/>
                </a:solidFill>
                <a:latin typeface="Arial" pitchFamily="34" charset="0"/>
                <a:cs typeface="Arial" pitchFamily="34" charset="0"/>
              </a:rPr>
              <a:t> of </a:t>
            </a:r>
            <a:r>
              <a:rPr lang="it-IT" sz="1400" b="0" dirty="0" err="1">
                <a:solidFill>
                  <a:schemeClr val="tx1"/>
                </a:solidFill>
                <a:latin typeface="Arial" pitchFamily="34" charset="0"/>
                <a:cs typeface="Arial" pitchFamily="34" charset="0"/>
              </a:rPr>
              <a:t>ventilated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hollow</a:t>
            </a:r>
            <a:r>
              <a:rPr lang="it-IT" sz="1400" b="0" dirty="0">
                <a:solidFill>
                  <a:schemeClr val="tx1"/>
                </a:solidFill>
                <a:latin typeface="Arial" pitchFamily="34" charset="0"/>
                <a:cs typeface="Arial" pitchFamily="34" charset="0"/>
              </a:rPr>
              <a:t> </a:t>
            </a:r>
            <a:r>
              <a:rPr lang="it-IT" sz="1400" b="0" dirty="0" err="1" smtClean="0">
                <a:solidFill>
                  <a:schemeClr val="tx1"/>
                </a:solidFill>
                <a:latin typeface="Arial" pitchFamily="34" charset="0"/>
                <a:cs typeface="Arial" pitchFamily="34" charset="0"/>
              </a:rPr>
              <a:t>spaces</a:t>
            </a:r>
            <a:r>
              <a:rPr lang="it-IT" sz="1400" b="0" dirty="0" smtClean="0">
                <a:solidFill>
                  <a:schemeClr val="tx1"/>
                </a:solidFill>
                <a:latin typeface="Arial" pitchFamily="34" charset="0"/>
                <a:cs typeface="Arial" pitchFamily="34" charset="0"/>
              </a:rPr>
              <a:t>: </a:t>
            </a:r>
            <a:br>
              <a:rPr lang="it-IT" sz="1400" b="0" dirty="0" smtClean="0">
                <a:solidFill>
                  <a:schemeClr val="tx1"/>
                </a:solidFill>
                <a:latin typeface="Arial" pitchFamily="34" charset="0"/>
                <a:cs typeface="Arial" pitchFamily="34" charset="0"/>
              </a:rPr>
            </a:br>
            <a:r>
              <a:rPr lang="it-IT" sz="1400" b="0" u="sng" dirty="0" smtClean="0">
                <a:latin typeface="Arial" pitchFamily="34" charset="0"/>
                <a:cs typeface="Arial" pitchFamily="34" charset="0"/>
                <a:hlinkClick r:id="rId3"/>
              </a:rPr>
              <a:t>http</a:t>
            </a:r>
            <a:r>
              <a:rPr lang="it-IT" sz="1400" b="0" u="sng" dirty="0">
                <a:latin typeface="Arial" pitchFamily="34" charset="0"/>
                <a:cs typeface="Arial" pitchFamily="34" charset="0"/>
                <a:hlinkClick r:id="rId3"/>
              </a:rPr>
              <a:t>://www.projectforbuilding.com/edilizia/granchio</a:t>
            </a:r>
            <a:r>
              <a:rPr lang="it-IT" sz="1400" b="0" u="sng" dirty="0" smtClean="0">
                <a:latin typeface="Arial" pitchFamily="34" charset="0"/>
                <a:cs typeface="Arial" pitchFamily="34" charset="0"/>
                <a:hlinkClick r:id="rId3"/>
              </a:rPr>
              <a:t>/</a:t>
            </a:r>
            <a:r>
              <a:rPr lang="it-IT" sz="1400" b="0" dirty="0" smtClean="0">
                <a:latin typeface="Arial" pitchFamily="34" charset="0"/>
                <a:cs typeface="Arial" pitchFamily="34" charset="0"/>
              </a:rPr>
              <a:t> </a:t>
            </a:r>
          </a:p>
          <a:p>
            <a:endParaRPr lang="it-IT" sz="1400" b="0" dirty="0" smtClean="0">
              <a:solidFill>
                <a:schemeClr val="tx1"/>
              </a:solidFill>
              <a:latin typeface="Arial" pitchFamily="34" charset="0"/>
              <a:cs typeface="Arial" pitchFamily="34" charset="0"/>
            </a:endParaRPr>
          </a:p>
          <a:p>
            <a:pPr algn="just"/>
            <a:r>
              <a:rPr lang="it-IT" sz="1400" b="0" dirty="0" smtClean="0">
                <a:solidFill>
                  <a:schemeClr val="tx1"/>
                </a:solidFill>
                <a:latin typeface="Arial" pitchFamily="34" charset="0"/>
                <a:cs typeface="Arial" pitchFamily="34" charset="0"/>
              </a:rPr>
              <a:t>The </a:t>
            </a:r>
            <a:r>
              <a:rPr lang="it-IT" sz="1400" b="0" dirty="0" err="1">
                <a:solidFill>
                  <a:schemeClr val="tx1"/>
                </a:solidFill>
                <a:latin typeface="Arial" pitchFamily="34" charset="0"/>
                <a:cs typeface="Arial" pitchFamily="34" charset="0"/>
              </a:rPr>
              <a:t>structure</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is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designed</a:t>
            </a:r>
            <a:r>
              <a:rPr lang="it-IT" sz="1400" b="0" dirty="0">
                <a:solidFill>
                  <a:schemeClr val="tx1"/>
                </a:solidFill>
                <a:latin typeface="Arial" pitchFamily="34" charset="0"/>
                <a:cs typeface="Arial" pitchFamily="34" charset="0"/>
              </a:rPr>
              <a:t> to </a:t>
            </a:r>
            <a:r>
              <a:rPr lang="it-IT" sz="1400" b="0" dirty="0" err="1">
                <a:solidFill>
                  <a:schemeClr val="tx1"/>
                </a:solidFill>
                <a:latin typeface="Arial" pitchFamily="34" charset="0"/>
                <a:cs typeface="Arial" pitchFamily="34" charset="0"/>
              </a:rPr>
              <a:t>withstand</a:t>
            </a:r>
            <a:r>
              <a:rPr lang="it-IT" sz="1400" b="0" dirty="0">
                <a:solidFill>
                  <a:schemeClr val="tx1"/>
                </a:solidFill>
                <a:latin typeface="Arial" pitchFamily="34" charset="0"/>
                <a:cs typeface="Arial" pitchFamily="34" charset="0"/>
              </a:rPr>
              <a:t> high </a:t>
            </a:r>
            <a:r>
              <a:rPr lang="it-IT" sz="1400" b="0" dirty="0" err="1">
                <a:solidFill>
                  <a:schemeClr val="tx1"/>
                </a:solidFill>
                <a:latin typeface="Arial" pitchFamily="34" charset="0"/>
                <a:cs typeface="Arial" pitchFamily="34" charset="0"/>
              </a:rPr>
              <a:t>loads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as</a:t>
            </a:r>
            <a:r>
              <a:rPr lang="it-IT" sz="1400" b="0" dirty="0">
                <a:solidFill>
                  <a:schemeClr val="tx1"/>
                </a:solidFill>
                <a:latin typeface="Arial" pitchFamily="34" charset="0"/>
                <a:cs typeface="Arial" pitchFamily="34" charset="0"/>
              </a:rPr>
              <a:t> a </a:t>
            </a:r>
            <a:r>
              <a:rPr lang="it-IT" sz="1400" b="0" dirty="0" err="1">
                <a:solidFill>
                  <a:schemeClr val="tx1"/>
                </a:solidFill>
                <a:latin typeface="Arial" pitchFamily="34" charset="0"/>
                <a:cs typeface="Arial" pitchFamily="34" charset="0"/>
              </a:rPr>
              <a:t>result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it</a:t>
            </a:r>
            <a:r>
              <a:rPr lang="it-IT" sz="1400" b="0" dirty="0">
                <a:solidFill>
                  <a:schemeClr val="tx1"/>
                </a:solidFill>
                <a:latin typeface="Arial" pitchFamily="34" charset="0"/>
                <a:cs typeface="Arial" pitchFamily="34" charset="0"/>
              </a:rPr>
              <a:t> can </a:t>
            </a:r>
            <a:r>
              <a:rPr lang="it-IT" sz="1400" b="0" dirty="0" err="1">
                <a:solidFill>
                  <a:schemeClr val="tx1"/>
                </a:solidFill>
                <a:latin typeface="Arial" pitchFamily="34" charset="0"/>
                <a:cs typeface="Arial" pitchFamily="34" charset="0"/>
              </a:rPr>
              <a:t>support</a:t>
            </a:r>
            <a:r>
              <a:rPr lang="it-IT" sz="1400" b="0" dirty="0">
                <a:solidFill>
                  <a:schemeClr val="tx1"/>
                </a:solidFill>
                <a:latin typeface="Arial" pitchFamily="34" charset="0"/>
                <a:cs typeface="Arial" pitchFamily="34" charset="0"/>
              </a:rPr>
              <a:t> the </a:t>
            </a:r>
            <a:r>
              <a:rPr lang="it-IT" sz="1400" b="0" dirty="0" err="1">
                <a:solidFill>
                  <a:schemeClr val="tx1"/>
                </a:solidFill>
                <a:latin typeface="Arial" pitchFamily="34" charset="0"/>
                <a:cs typeface="Arial" pitchFamily="34" charset="0"/>
              </a:rPr>
              <a:t>weight</a:t>
            </a:r>
            <a:r>
              <a:rPr lang="it-IT" sz="1400" b="0" dirty="0">
                <a:solidFill>
                  <a:schemeClr val="tx1"/>
                </a:solidFill>
                <a:latin typeface="Arial" pitchFamily="34" charset="0"/>
                <a:cs typeface="Arial" pitchFamily="34" charset="0"/>
              </a:rPr>
              <a:t> of an </a:t>
            </a:r>
            <a:r>
              <a:rPr lang="it-IT" sz="1400" b="0" dirty="0" err="1">
                <a:solidFill>
                  <a:schemeClr val="tx1"/>
                </a:solidFill>
                <a:latin typeface="Arial" pitchFamily="34" charset="0"/>
                <a:cs typeface="Arial" pitchFamily="34" charset="0"/>
              </a:rPr>
              <a:t>adult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person</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without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any</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problems</a:t>
            </a:r>
            <a:r>
              <a:rPr lang="it-IT" sz="1400" b="0" dirty="0">
                <a:solidFill>
                  <a:schemeClr val="tx1"/>
                </a:solidFill>
                <a:latin typeface="Arial" pitchFamily="34" charset="0"/>
                <a:cs typeface="Arial" pitchFamily="34" charset="0"/>
              </a:rPr>
              <a:t> . The </a:t>
            </a:r>
            <a:r>
              <a:rPr lang="it-IT" sz="1400" b="0" dirty="0" err="1">
                <a:solidFill>
                  <a:schemeClr val="tx1"/>
                </a:solidFill>
                <a:latin typeface="Arial" pitchFamily="34" charset="0"/>
                <a:cs typeface="Arial" pitchFamily="34" charset="0"/>
              </a:rPr>
              <a:t>seat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was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created</a:t>
            </a:r>
            <a:r>
              <a:rPr lang="it-IT" sz="1400" b="0" dirty="0">
                <a:solidFill>
                  <a:schemeClr val="tx1"/>
                </a:solidFill>
                <a:latin typeface="Arial" pitchFamily="34" charset="0"/>
                <a:cs typeface="Arial" pitchFamily="34" charset="0"/>
              </a:rPr>
              <a:t> by </a:t>
            </a:r>
            <a:r>
              <a:rPr lang="it-IT" sz="1400" b="0" dirty="0" err="1">
                <a:solidFill>
                  <a:schemeClr val="tx1"/>
                </a:solidFill>
                <a:latin typeface="Arial" pitchFamily="34" charset="0"/>
                <a:cs typeface="Arial" pitchFamily="34" charset="0"/>
              </a:rPr>
              <a:t>reusing</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elements</a:t>
            </a:r>
            <a:r>
              <a:rPr lang="it-IT" sz="1400" b="0" dirty="0">
                <a:solidFill>
                  <a:schemeClr val="tx1"/>
                </a:solidFill>
                <a:latin typeface="Arial" pitchFamily="34" charset="0"/>
                <a:cs typeface="Arial" pitchFamily="34" charset="0"/>
              </a:rPr>
              <a:t> of </a:t>
            </a:r>
            <a:r>
              <a:rPr lang="it-IT" sz="1400" b="0" dirty="0" err="1">
                <a:solidFill>
                  <a:schemeClr val="tx1"/>
                </a:solidFill>
                <a:latin typeface="Arial" pitchFamily="34" charset="0"/>
                <a:cs typeface="Arial" pitchFamily="34" charset="0"/>
              </a:rPr>
              <a:t>several</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broken</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school</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chairs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that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were</a:t>
            </a:r>
            <a:r>
              <a:rPr lang="it-IT" sz="1400" b="0" dirty="0">
                <a:solidFill>
                  <a:schemeClr val="tx1"/>
                </a:solidFill>
                <a:latin typeface="Arial" pitchFamily="34" charset="0"/>
                <a:cs typeface="Arial" pitchFamily="34" charset="0"/>
              </a:rPr>
              <a:t> in the </a:t>
            </a:r>
            <a:r>
              <a:rPr lang="it-IT" sz="1400" b="0" dirty="0" err="1">
                <a:solidFill>
                  <a:schemeClr val="tx1"/>
                </a:solidFill>
                <a:latin typeface="Arial" pitchFamily="34" charset="0"/>
                <a:cs typeface="Arial" pitchFamily="34" charset="0"/>
              </a:rPr>
              <a:t>school's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basament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After</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having</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sanded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shaped</a:t>
            </a:r>
            <a:r>
              <a:rPr lang="it-IT" sz="1400" b="0" dirty="0">
                <a:solidFill>
                  <a:schemeClr val="tx1"/>
                </a:solidFill>
                <a:latin typeface="Arial" pitchFamily="34" charset="0"/>
                <a:cs typeface="Arial" pitchFamily="34" charset="0"/>
              </a:rPr>
              <a:t> and </a:t>
            </a:r>
            <a:r>
              <a:rPr lang="it-IT" sz="1400" b="0" dirty="0" err="1">
                <a:solidFill>
                  <a:schemeClr val="tx1"/>
                </a:solidFill>
                <a:latin typeface="Arial" pitchFamily="34" charset="0"/>
                <a:cs typeface="Arial" pitchFamily="34" charset="0"/>
              </a:rPr>
              <a:t>painted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them</a:t>
            </a:r>
            <a:r>
              <a:rPr lang="it-IT" sz="1400" b="0" dirty="0">
                <a:solidFill>
                  <a:schemeClr val="tx1"/>
                </a:solidFill>
                <a:latin typeface="Arial" pitchFamily="34" charset="0"/>
                <a:cs typeface="Arial" pitchFamily="34" charset="0"/>
              </a:rPr>
              <a:t> with a </a:t>
            </a:r>
            <a:r>
              <a:rPr lang="it-IT" sz="1400" b="0" dirty="0" err="1">
                <a:solidFill>
                  <a:schemeClr val="tx1"/>
                </a:solidFill>
                <a:latin typeface="Arial" pitchFamily="34" charset="0"/>
                <a:cs typeface="Arial" pitchFamily="34" charset="0"/>
              </a:rPr>
              <a:t>mattewood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varnish</a:t>
            </a:r>
            <a:r>
              <a:rPr lang="it-IT" sz="1400" b="0" dirty="0">
                <a:solidFill>
                  <a:schemeClr val="tx1"/>
                </a:solidFill>
                <a:latin typeface="Arial" pitchFamily="34" charset="0"/>
                <a:cs typeface="Arial" pitchFamily="34" charset="0"/>
              </a:rPr>
              <a:t>, I </a:t>
            </a:r>
            <a:r>
              <a:rPr lang="it-IT" sz="1400" b="0" dirty="0" err="1">
                <a:solidFill>
                  <a:schemeClr val="tx1"/>
                </a:solidFill>
                <a:latin typeface="Arial" pitchFamily="34" charset="0"/>
                <a:cs typeface="Arial" pitchFamily="34" charset="0"/>
              </a:rPr>
              <a:t>then</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assembled</a:t>
            </a:r>
            <a:r>
              <a:rPr lang="it-IT" sz="1400" b="0" dirty="0">
                <a:solidFill>
                  <a:schemeClr val="tx1"/>
                </a:solidFill>
                <a:latin typeface="Arial" pitchFamily="34" charset="0"/>
                <a:cs typeface="Arial" pitchFamily="34" charset="0"/>
              </a:rPr>
              <a:t> the </a:t>
            </a:r>
            <a:r>
              <a:rPr lang="it-IT" sz="1400" b="0" dirty="0" err="1">
                <a:solidFill>
                  <a:schemeClr val="tx1"/>
                </a:solidFill>
                <a:latin typeface="Arial" pitchFamily="34" charset="0"/>
                <a:cs typeface="Arial" pitchFamily="34" charset="0"/>
              </a:rPr>
              <a:t>remainin</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parts</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drilling</a:t>
            </a:r>
            <a:r>
              <a:rPr lang="it-IT" sz="1400" b="0" dirty="0">
                <a:solidFill>
                  <a:schemeClr val="tx1"/>
                </a:solidFill>
                <a:latin typeface="Arial" pitchFamily="34" charset="0"/>
                <a:cs typeface="Arial" pitchFamily="34" charset="0"/>
              </a:rPr>
              <a:t> the so-</a:t>
            </a:r>
            <a:r>
              <a:rPr lang="it-IT" sz="1400" b="0" dirty="0" err="1">
                <a:solidFill>
                  <a:schemeClr val="tx1"/>
                </a:solidFill>
                <a:latin typeface="Arial" pitchFamily="34" charset="0"/>
                <a:cs typeface="Arial" pitchFamily="34" charset="0"/>
              </a:rPr>
              <a:t>called</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crab</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joining</a:t>
            </a:r>
            <a:r>
              <a:rPr lang="it-IT" sz="1400" b="0" dirty="0">
                <a:solidFill>
                  <a:schemeClr val="tx1"/>
                </a:solidFill>
                <a:latin typeface="Arial" pitchFamily="34" charset="0"/>
                <a:cs typeface="Arial" pitchFamily="34" charset="0"/>
              </a:rPr>
              <a:t> the </a:t>
            </a:r>
            <a:r>
              <a:rPr lang="it-IT" sz="1400" b="0" dirty="0" err="1">
                <a:solidFill>
                  <a:schemeClr val="tx1"/>
                </a:solidFill>
                <a:latin typeface="Arial" pitchFamily="34" charset="0"/>
                <a:cs typeface="Arial" pitchFamily="34" charset="0"/>
              </a:rPr>
              <a:t>seat</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through</a:t>
            </a:r>
            <a:r>
              <a:rPr lang="it-IT" sz="1400" b="0" dirty="0">
                <a:solidFill>
                  <a:schemeClr val="tx1"/>
                </a:solidFill>
                <a:latin typeface="Arial" pitchFamily="34" charset="0"/>
                <a:cs typeface="Arial" pitchFamily="34" charset="0"/>
              </a:rPr>
              <a:t> </a:t>
            </a:r>
            <a:r>
              <a:rPr lang="it-IT" sz="1400" b="0" dirty="0" err="1">
                <a:solidFill>
                  <a:schemeClr val="tx1"/>
                </a:solidFill>
                <a:latin typeface="Arial" pitchFamily="34" charset="0"/>
                <a:cs typeface="Arial" pitchFamily="34" charset="0"/>
              </a:rPr>
              <a:t>bolts</a:t>
            </a:r>
            <a:r>
              <a:rPr lang="it-IT" sz="1400" b="0" dirty="0">
                <a:solidFill>
                  <a:schemeClr val="tx1"/>
                </a:solidFill>
                <a:latin typeface="Arial" pitchFamily="34" charset="0"/>
                <a:cs typeface="Arial" pitchFamily="34" charset="0"/>
              </a:rPr>
              <a:t> and </a:t>
            </a:r>
            <a:r>
              <a:rPr lang="it-IT" sz="1400" b="0" dirty="0" err="1">
                <a:solidFill>
                  <a:schemeClr val="tx1"/>
                </a:solidFill>
                <a:latin typeface="Arial" pitchFamily="34" charset="0"/>
                <a:cs typeface="Arial" pitchFamily="34" charset="0"/>
              </a:rPr>
              <a:t>nuts</a:t>
            </a:r>
            <a:r>
              <a:rPr lang="it-IT" sz="1400" b="0" dirty="0" smtClean="0">
                <a:solidFill>
                  <a:schemeClr val="tx1"/>
                </a:solidFill>
                <a:latin typeface="Arial" pitchFamily="34" charset="0"/>
                <a:cs typeface="Arial" pitchFamily="34" charset="0"/>
              </a:rPr>
              <a:t>.</a:t>
            </a:r>
            <a:endParaRPr lang="it-IT" sz="1400" b="0" dirty="0">
              <a:solidFill>
                <a:schemeClr val="tx1"/>
              </a:solidFill>
              <a:latin typeface="Arial" pitchFamily="34" charset="0"/>
              <a:cs typeface="Arial"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75881" y="3212976"/>
            <a:ext cx="1682257" cy="3168352"/>
          </a:xfrm>
          <a:prstGeom prst="rect">
            <a:avLst/>
          </a:prstGeom>
          <a:ln w="28575">
            <a:solidFill>
              <a:schemeClr val="tx1"/>
            </a:solidFill>
          </a:ln>
        </p:spPr>
      </p:pic>
      <p:pic>
        <p:nvPicPr>
          <p:cNvPr id="9" name="Immagine 8" descr="logoLiceoArtisticoLT.png"/>
          <p:cNvPicPr>
            <a:picLocks noChangeAspect="1"/>
          </p:cNvPicPr>
          <p:nvPr/>
        </p:nvPicPr>
        <p:blipFill>
          <a:blip r:embed="rId5"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11" name="Segnaposto numero diapositiva 10"/>
          <p:cNvSpPr>
            <a:spLocks noGrp="1"/>
          </p:cNvSpPr>
          <p:nvPr>
            <p:ph type="sldNum" sz="quarter" idx="12"/>
          </p:nvPr>
        </p:nvSpPr>
        <p:spPr/>
        <p:txBody>
          <a:bodyPr/>
          <a:lstStyle/>
          <a:p>
            <a:fld id="{49C48309-6BF0-49C1-8E7A-D77ACC576E99}" type="slidenum">
              <a:rPr lang="it-IT" smtClean="0"/>
              <a:pPr/>
              <a:t>37</a:t>
            </a:fld>
            <a:endParaRPr lang="it-IT"/>
          </a:p>
        </p:txBody>
      </p:sp>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9" name="Immagine 8" descr="logoLiceoArtisticoLT.png"/>
          <p:cNvPicPr>
            <a:picLocks noChangeAspect="1"/>
          </p:cNvPicPr>
          <p:nvPr/>
        </p:nvPicPr>
        <p:blipFill>
          <a:blip r:embed="rId3"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11" name="Titolo 1"/>
          <p:cNvSpPr txBox="1">
            <a:spLocks/>
          </p:cNvSpPr>
          <p:nvPr/>
        </p:nvSpPr>
        <p:spPr>
          <a:xfrm>
            <a:off x="1763688" y="260648"/>
            <a:ext cx="7380312" cy="148478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3000" b="1" i="0" u="none" strike="noStrike" kern="1200" cap="small" spc="0" normalizeH="0" baseline="0" noProof="0" dirty="0" smtClean="0">
              <a:ln>
                <a:noFill/>
              </a:ln>
              <a:solidFill>
                <a:srgbClr val="FFC000"/>
              </a:solidFill>
              <a:effectLst/>
              <a:uLnTx/>
              <a:uFillTx/>
              <a:latin typeface="Bahnschrift SemiLight Condensed" panose="020B0502040204020203"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t-IT" sz="3000" b="1" cap="small" dirty="0" smtClean="0">
              <a:solidFill>
                <a:srgbClr val="FFC000"/>
              </a:solidFill>
              <a:latin typeface="Bahnschrift SemiLight Condensed" panose="020B0502040204020203"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small" spc="0" normalizeH="0" baseline="0" noProof="0" dirty="0" smtClean="0">
                <a:ln>
                  <a:noFill/>
                </a:ln>
                <a:solidFill>
                  <a:srgbClr val="FFC000"/>
                </a:solidFill>
                <a:effectLst/>
                <a:uLnTx/>
                <a:uFillTx/>
                <a:latin typeface="Bahnschrift SemiLight Condensed" panose="020B0502040204020203" pitchFamily="34" charset="0"/>
                <a:ea typeface="+mj-ea"/>
                <a:cs typeface="+mj-cs"/>
              </a:rPr>
              <a:t>ECO UPCYCLED ART STOOL CONTEST</a:t>
            </a:r>
            <a:endParaRPr kumimoji="0" lang="it-IT" sz="2000" b="1" i="0" u="none" strike="noStrike" kern="1200" cap="small" spc="0" normalizeH="0" baseline="0" noProof="0" dirty="0">
              <a:ln>
                <a:noFill/>
              </a:ln>
              <a:solidFill>
                <a:srgbClr val="FFC000"/>
              </a:solidFill>
              <a:effectLst/>
              <a:uLnTx/>
              <a:uFillTx/>
              <a:latin typeface="Bahnschrift SemiLight Condensed" panose="020B0502040204020203" pitchFamily="34" charset="0"/>
              <a:ea typeface="+mj-ea"/>
              <a:cs typeface="+mj-cs"/>
            </a:endParaRPr>
          </a:p>
        </p:txBody>
      </p:sp>
      <p:pic>
        <p:nvPicPr>
          <p:cNvPr id="12" name="Segnaposto contenuto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27784" y="1844824"/>
            <a:ext cx="2672010" cy="1824787"/>
          </a:xfrm>
          <a:prstGeom prst="rect">
            <a:avLst/>
          </a:prstGeom>
          <a:ln w="28575">
            <a:solidFill>
              <a:schemeClr val="tx1"/>
            </a:solidFill>
          </a:ln>
        </p:spPr>
      </p:pic>
      <p:pic>
        <p:nvPicPr>
          <p:cNvPr id="13" name="Picture 2" descr="C:\Users\informatica4\Desktop\progetto_alessia\eno_contest\sedia_alessia_concorso\IMG-20190201-WA00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0192" y="1844825"/>
            <a:ext cx="2366414" cy="1774810"/>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14" name="CasellaDiTesto 13"/>
          <p:cNvSpPr txBox="1"/>
          <p:nvPr/>
        </p:nvSpPr>
        <p:spPr>
          <a:xfrm>
            <a:off x="2339752" y="3840630"/>
            <a:ext cx="3312368" cy="2308324"/>
          </a:xfrm>
          <a:prstGeom prst="rect">
            <a:avLst/>
          </a:prstGeom>
          <a:noFill/>
        </p:spPr>
        <p:txBody>
          <a:bodyPr wrap="square" rtlCol="0">
            <a:spAutoFit/>
          </a:bodyPr>
          <a:lstStyle/>
          <a:p>
            <a:pPr algn="just"/>
            <a:r>
              <a:rPr lang="en-US" sz="1600" dirty="0" smtClean="0">
                <a:latin typeface="Arial" pitchFamily="34" charset="0"/>
                <a:cs typeface="Arial" pitchFamily="34" charset="0"/>
              </a:rPr>
              <a:t>I started my project of an eco stool from a "crab “ . GRANCHIO </a:t>
            </a:r>
            <a:r>
              <a:rPr lang="en-US" sz="1600" dirty="0">
                <a:latin typeface="Arial" pitchFamily="34" charset="0"/>
                <a:cs typeface="Arial" pitchFamily="34" charset="0"/>
              </a:rPr>
              <a:t>is a disposable formwork in recycled polypropylene which is used, as an alternative to traditional systems, for the construction of ventilated crawl spaces in both new </a:t>
            </a:r>
            <a:r>
              <a:rPr lang="en-US" sz="1600" dirty="0" smtClean="0">
                <a:latin typeface="Arial" pitchFamily="34" charset="0"/>
                <a:cs typeface="Arial" pitchFamily="34" charset="0"/>
              </a:rPr>
              <a:t>buildings </a:t>
            </a:r>
            <a:r>
              <a:rPr lang="en-US" sz="1600" dirty="0">
                <a:latin typeface="Arial" pitchFamily="34" charset="0"/>
                <a:cs typeface="Arial" pitchFamily="34" charset="0"/>
              </a:rPr>
              <a:t>and renovation projects. </a:t>
            </a:r>
            <a:endParaRPr lang="it-IT" sz="1600" dirty="0">
              <a:latin typeface="Arial" pitchFamily="34" charset="0"/>
              <a:cs typeface="Arial" pitchFamily="34" charset="0"/>
            </a:endParaRPr>
          </a:p>
        </p:txBody>
      </p:sp>
      <p:sp>
        <p:nvSpPr>
          <p:cNvPr id="15" name="CasellaDiTesto 14"/>
          <p:cNvSpPr txBox="1"/>
          <p:nvPr/>
        </p:nvSpPr>
        <p:spPr>
          <a:xfrm>
            <a:off x="6228184" y="4013846"/>
            <a:ext cx="2566819" cy="830997"/>
          </a:xfrm>
          <a:prstGeom prst="rect">
            <a:avLst/>
          </a:prstGeom>
          <a:noFill/>
        </p:spPr>
        <p:txBody>
          <a:bodyPr wrap="square" rtlCol="0">
            <a:spAutoFit/>
          </a:bodyPr>
          <a:lstStyle/>
          <a:p>
            <a:pPr algn="just"/>
            <a:r>
              <a:rPr lang="en-US" sz="1600" dirty="0">
                <a:latin typeface="Arial" pitchFamily="34" charset="0"/>
                <a:cs typeface="Arial" pitchFamily="34" charset="0"/>
              </a:rPr>
              <a:t>I</a:t>
            </a:r>
            <a:r>
              <a:rPr lang="en-US" sz="1600" dirty="0" smtClean="0">
                <a:latin typeface="Arial" pitchFamily="34" charset="0"/>
                <a:cs typeface="Arial" pitchFamily="34" charset="0"/>
              </a:rPr>
              <a:t>n this picture I planned the first coat of opaque white paint.</a:t>
            </a:r>
            <a:endParaRPr lang="it-IT" sz="1600" dirty="0">
              <a:latin typeface="Arial" pitchFamily="34" charset="0"/>
              <a:cs typeface="Arial" pitchFamily="34" charset="0"/>
            </a:endParaRPr>
          </a:p>
        </p:txBody>
      </p:sp>
      <p:sp>
        <p:nvSpPr>
          <p:cNvPr id="16" name="Segnaposto numero diapositiva 15"/>
          <p:cNvSpPr>
            <a:spLocks noGrp="1"/>
          </p:cNvSpPr>
          <p:nvPr>
            <p:ph type="sldNum" sz="quarter" idx="12"/>
          </p:nvPr>
        </p:nvSpPr>
        <p:spPr/>
        <p:txBody>
          <a:bodyPr/>
          <a:lstStyle/>
          <a:p>
            <a:fld id="{49C48309-6BF0-49C1-8E7A-D77ACC576E99}" type="slidenum">
              <a:rPr lang="it-IT" smtClean="0"/>
              <a:pPr/>
              <a:t>38</a:t>
            </a:fld>
            <a:endParaRPr lang="it-IT"/>
          </a:p>
        </p:txBody>
      </p:sp>
      <p:sp>
        <p:nvSpPr>
          <p:cNvPr id="19"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9" name="Immagine 8" descr="logoLiceoArtisticoLT.png"/>
          <p:cNvPicPr>
            <a:picLocks noChangeAspect="1"/>
          </p:cNvPicPr>
          <p:nvPr/>
        </p:nvPicPr>
        <p:blipFill>
          <a:blip r:embed="rId3"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10" name="Segnaposto contenuto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27784" y="2060848"/>
            <a:ext cx="2662184" cy="1996638"/>
          </a:xfrm>
          <a:prstGeom prst="rect">
            <a:avLst/>
          </a:prstGeom>
          <a:ln w="28575">
            <a:solidFill>
              <a:schemeClr val="tx1"/>
            </a:solidFill>
          </a:ln>
        </p:spPr>
      </p:pic>
      <p:pic>
        <p:nvPicPr>
          <p:cNvPr id="16" name="Immagin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80112" y="1484784"/>
            <a:ext cx="3320498" cy="3528392"/>
          </a:xfrm>
          <a:prstGeom prst="rect">
            <a:avLst/>
          </a:prstGeom>
          <a:ln w="28575">
            <a:solidFill>
              <a:schemeClr val="tx1"/>
            </a:solidFill>
          </a:ln>
        </p:spPr>
      </p:pic>
      <p:sp>
        <p:nvSpPr>
          <p:cNvPr id="17" name="CasellaDiTesto 16"/>
          <p:cNvSpPr txBox="1"/>
          <p:nvPr/>
        </p:nvSpPr>
        <p:spPr>
          <a:xfrm>
            <a:off x="2555777" y="4797152"/>
            <a:ext cx="2880320" cy="1477328"/>
          </a:xfrm>
          <a:prstGeom prst="rect">
            <a:avLst/>
          </a:prstGeom>
          <a:noFill/>
        </p:spPr>
        <p:txBody>
          <a:bodyPr wrap="square" rtlCol="0">
            <a:spAutoFit/>
          </a:bodyPr>
          <a:lstStyle/>
          <a:p>
            <a:pPr algn="just"/>
            <a:r>
              <a:rPr lang="it-IT" dirty="0" err="1" smtClean="0">
                <a:latin typeface="Bahnschrift SemiCondensed" panose="020B0502040204020203" pitchFamily="34" charset="0"/>
              </a:rPr>
              <a:t>This</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is</a:t>
            </a:r>
            <a:r>
              <a:rPr lang="it-IT" dirty="0" smtClean="0">
                <a:latin typeface="Bahnschrift SemiCondensed" panose="020B0502040204020203" pitchFamily="34" charset="0"/>
              </a:rPr>
              <a:t> the </a:t>
            </a:r>
            <a:r>
              <a:rPr lang="it-IT" dirty="0" err="1" smtClean="0">
                <a:latin typeface="Bahnschrift SemiCondensed" panose="020B0502040204020203" pitchFamily="34" charset="0"/>
              </a:rPr>
              <a:t>school</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basement</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where</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we</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found</a:t>
            </a:r>
            <a:r>
              <a:rPr lang="it-IT" dirty="0" smtClean="0">
                <a:latin typeface="Bahnschrift SemiCondensed" panose="020B0502040204020203" pitchFamily="34" charset="0"/>
              </a:rPr>
              <a:t> the </a:t>
            </a:r>
            <a:r>
              <a:rPr lang="it-IT" dirty="0" err="1" smtClean="0">
                <a:latin typeface="Bahnschrift SemiCondensed" panose="020B0502040204020203" pitchFamily="34" charset="0"/>
              </a:rPr>
              <a:t>materials</a:t>
            </a:r>
            <a:r>
              <a:rPr lang="it-IT" dirty="0" smtClean="0">
                <a:latin typeface="Bahnschrift SemiCondensed" panose="020B0502040204020203" pitchFamily="34" charset="0"/>
              </a:rPr>
              <a:t> to </a:t>
            </a:r>
            <a:r>
              <a:rPr lang="it-IT" dirty="0" err="1" smtClean="0">
                <a:latin typeface="Bahnschrift SemiCondensed" panose="020B0502040204020203" pitchFamily="34" charset="0"/>
              </a:rPr>
              <a:t>recycle</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such</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as</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broken</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chairs</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old</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stools</a:t>
            </a:r>
            <a:r>
              <a:rPr lang="it-IT" dirty="0" smtClean="0">
                <a:latin typeface="Bahnschrift SemiCondensed" panose="020B0502040204020203" pitchFamily="34" charset="0"/>
              </a:rPr>
              <a:t> and </a:t>
            </a:r>
            <a:r>
              <a:rPr lang="it-IT" dirty="0" err="1" smtClean="0">
                <a:latin typeface="Bahnschrift SemiCondensed" panose="020B0502040204020203" pitchFamily="34" charset="0"/>
              </a:rPr>
              <a:t>steel</a:t>
            </a:r>
            <a:r>
              <a:rPr lang="it-IT" dirty="0" smtClean="0">
                <a:latin typeface="Bahnschrift SemiCondensed" panose="020B0502040204020203" pitchFamily="34" charset="0"/>
              </a:rPr>
              <a:t> </a:t>
            </a:r>
            <a:r>
              <a:rPr lang="it-IT" dirty="0" err="1" smtClean="0">
                <a:latin typeface="Bahnschrift SemiCondensed" panose="020B0502040204020203" pitchFamily="34" charset="0"/>
              </a:rPr>
              <a:t>structures</a:t>
            </a:r>
            <a:r>
              <a:rPr lang="it-IT" dirty="0" smtClean="0">
                <a:latin typeface="Bahnschrift SemiCondensed" panose="020B0502040204020203" pitchFamily="34" charset="0"/>
              </a:rPr>
              <a:t> </a:t>
            </a:r>
            <a:r>
              <a:rPr lang="it-IT" dirty="0" smtClean="0"/>
              <a:t>.</a:t>
            </a:r>
            <a:endParaRPr lang="it-IT" dirty="0"/>
          </a:p>
        </p:txBody>
      </p:sp>
      <p:sp>
        <p:nvSpPr>
          <p:cNvPr id="11" name="Segnaposto numero diapositiva 10"/>
          <p:cNvSpPr>
            <a:spLocks noGrp="1"/>
          </p:cNvSpPr>
          <p:nvPr>
            <p:ph type="sldNum" sz="quarter" idx="12"/>
          </p:nvPr>
        </p:nvSpPr>
        <p:spPr/>
        <p:txBody>
          <a:bodyPr/>
          <a:lstStyle/>
          <a:p>
            <a:fld id="{49C48309-6BF0-49C1-8E7A-D77ACC576E99}" type="slidenum">
              <a:rPr lang="it-IT" smtClean="0"/>
              <a:pPr/>
              <a:t>39</a:t>
            </a:fld>
            <a:endParaRPr lang="it-IT"/>
          </a:p>
        </p:txBody>
      </p:sp>
      <p:sp>
        <p:nvSpPr>
          <p:cNvPr id="14"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2843808" y="548680"/>
            <a:ext cx="4997053" cy="4001563"/>
          </a:xfrm>
          <a:prstGeom prst="rect">
            <a:avLst/>
          </a:prstGeom>
          <a:noFill/>
          <a:ln w="9525">
            <a:noFill/>
            <a:miter lim="800000"/>
            <a:headEnd/>
            <a:tailEnd/>
          </a:ln>
        </p:spPr>
      </p:pic>
      <p:sp>
        <p:nvSpPr>
          <p:cNvPr id="7" name="CasellaDiTesto 6"/>
          <p:cNvSpPr txBox="1"/>
          <p:nvPr/>
        </p:nvSpPr>
        <p:spPr>
          <a:xfrm>
            <a:off x="1763688" y="116632"/>
            <a:ext cx="7272808" cy="369332"/>
          </a:xfrm>
          <a:prstGeom prst="rect">
            <a:avLst/>
          </a:prstGeom>
          <a:noFill/>
        </p:spPr>
        <p:txBody>
          <a:bodyPr wrap="square" rtlCol="0">
            <a:spAutoFit/>
          </a:bodyPr>
          <a:lstStyle/>
          <a:p>
            <a:pPr algn="ctr"/>
            <a:r>
              <a:rPr lang="it-IT" b="1" dirty="0" smtClean="0">
                <a:latin typeface="Arial" pitchFamily="34" charset="0"/>
                <a:cs typeface="Arial" pitchFamily="34" charset="0"/>
              </a:rPr>
              <a:t>INFORMAZIONI </a:t>
            </a:r>
            <a:r>
              <a:rPr lang="it-IT" b="1" dirty="0" err="1" smtClean="0">
                <a:latin typeface="Arial" pitchFamily="34" charset="0"/>
                <a:cs typeface="Arial" pitchFamily="34" charset="0"/>
              </a:rPr>
              <a:t>DI</a:t>
            </a:r>
            <a:r>
              <a:rPr lang="it-IT" b="1" dirty="0" smtClean="0">
                <a:latin typeface="Arial" pitchFamily="34" charset="0"/>
                <a:cs typeface="Arial" pitchFamily="34" charset="0"/>
              </a:rPr>
              <a:t> CONTATTO</a:t>
            </a:r>
            <a:endParaRPr lang="it-IT" b="1" dirty="0"/>
          </a:p>
        </p:txBody>
      </p:sp>
      <p:sp>
        <p:nvSpPr>
          <p:cNvPr id="8" name="Segnaposto numero diapositiva 7"/>
          <p:cNvSpPr>
            <a:spLocks noGrp="1"/>
          </p:cNvSpPr>
          <p:nvPr>
            <p:ph type="sldNum" sz="quarter" idx="12"/>
          </p:nvPr>
        </p:nvSpPr>
        <p:spPr/>
        <p:txBody>
          <a:bodyPr/>
          <a:lstStyle/>
          <a:p>
            <a:fld id="{49C48309-6BF0-49C1-8E7A-D77ACC576E99}" type="slidenum">
              <a:rPr lang="it-IT" smtClean="0"/>
              <a:pPr/>
              <a:t>4</a:t>
            </a:fld>
            <a:endParaRPr lang="it-IT"/>
          </a:p>
        </p:txBody>
      </p:sp>
      <p:pic>
        <p:nvPicPr>
          <p:cNvPr id="9" name="Picture 2" descr="Nessuna descrizione della foto disponibile."/>
          <p:cNvPicPr>
            <a:picLocks noChangeAspect="1" noChangeArrowheads="1"/>
          </p:cNvPicPr>
          <p:nvPr/>
        </p:nvPicPr>
        <p:blipFill>
          <a:blip r:embed="rId4" cstate="print"/>
          <a:srcRect/>
          <a:stretch>
            <a:fillRect/>
          </a:stretch>
        </p:blipFill>
        <p:spPr bwMode="auto">
          <a:xfrm>
            <a:off x="251520" y="332656"/>
            <a:ext cx="1944216" cy="1458162"/>
          </a:xfrm>
          <a:prstGeom prst="rect">
            <a:avLst/>
          </a:prstGeom>
          <a:noFill/>
          <a:ln w="25400">
            <a:solidFill>
              <a:schemeClr val="accent1"/>
            </a:solidFill>
          </a:ln>
        </p:spPr>
      </p:pic>
      <p:pic>
        <p:nvPicPr>
          <p:cNvPr id="1026" name="Picture 2"/>
          <p:cNvPicPr>
            <a:picLocks noChangeAspect="1" noChangeArrowheads="1"/>
          </p:cNvPicPr>
          <p:nvPr/>
        </p:nvPicPr>
        <p:blipFill>
          <a:blip r:embed="rId5" cstate="print"/>
          <a:srcRect/>
          <a:stretch>
            <a:fillRect/>
          </a:stretch>
        </p:blipFill>
        <p:spPr bwMode="auto">
          <a:xfrm>
            <a:off x="2267744" y="4797152"/>
            <a:ext cx="4794408" cy="2060848"/>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7164288" y="4869160"/>
            <a:ext cx="1771650" cy="1762125"/>
          </a:xfrm>
          <a:prstGeom prst="rect">
            <a:avLst/>
          </a:prstGeom>
          <a:noFill/>
          <a:ln w="9525">
            <a:noFill/>
            <a:miter lim="800000"/>
            <a:headEnd/>
            <a:tailEnd/>
          </a:ln>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9" name="Immagine 8" descr="logoLiceoArtisticoLT.png"/>
          <p:cNvPicPr>
            <a:picLocks noChangeAspect="1"/>
          </p:cNvPicPr>
          <p:nvPr/>
        </p:nvPicPr>
        <p:blipFill>
          <a:blip r:embed="rId3"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8" name="Segnaposto contenuto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75856" y="1124744"/>
            <a:ext cx="1800200" cy="2400266"/>
          </a:xfrm>
          <a:prstGeom prst="rect">
            <a:avLst/>
          </a:prstGeom>
          <a:ln w="28575">
            <a:solidFill>
              <a:schemeClr val="tx1"/>
            </a:solidFill>
          </a:ln>
        </p:spPr>
      </p:pic>
      <p:pic>
        <p:nvPicPr>
          <p:cNvPr id="11" name="Immagin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28184" y="1556792"/>
            <a:ext cx="2664296" cy="1710620"/>
          </a:xfrm>
          <a:prstGeom prst="rect">
            <a:avLst/>
          </a:prstGeom>
          <a:ln w="28575">
            <a:solidFill>
              <a:schemeClr val="tx1"/>
            </a:solidFill>
          </a:ln>
        </p:spPr>
      </p:pic>
      <p:sp>
        <p:nvSpPr>
          <p:cNvPr id="12" name="CasellaDiTesto 11"/>
          <p:cNvSpPr txBox="1"/>
          <p:nvPr/>
        </p:nvSpPr>
        <p:spPr>
          <a:xfrm>
            <a:off x="3203848" y="3645024"/>
            <a:ext cx="5688632" cy="338554"/>
          </a:xfrm>
          <a:prstGeom prst="rect">
            <a:avLst/>
          </a:prstGeom>
          <a:noFill/>
        </p:spPr>
        <p:txBody>
          <a:bodyPr wrap="square" rtlCol="0">
            <a:spAutoFit/>
          </a:bodyPr>
          <a:lstStyle/>
          <a:p>
            <a:r>
              <a:rPr lang="it-IT" sz="1600" dirty="0" smtClean="0">
                <a:latin typeface="Arial" pitchFamily="34" charset="0"/>
                <a:cs typeface="Arial" pitchFamily="34" charset="0"/>
              </a:rPr>
              <a:t>Release 1                                                      Release 2</a:t>
            </a:r>
          </a:p>
        </p:txBody>
      </p:sp>
      <p:sp>
        <p:nvSpPr>
          <p:cNvPr id="13" name="CasellaDiTesto 12"/>
          <p:cNvSpPr txBox="1"/>
          <p:nvPr/>
        </p:nvSpPr>
        <p:spPr>
          <a:xfrm>
            <a:off x="2843808" y="6165304"/>
            <a:ext cx="3600400" cy="369332"/>
          </a:xfrm>
          <a:prstGeom prst="rect">
            <a:avLst/>
          </a:prstGeom>
          <a:noFill/>
        </p:spPr>
        <p:txBody>
          <a:bodyPr wrap="square" rtlCol="0">
            <a:spAutoFit/>
          </a:bodyPr>
          <a:lstStyle/>
          <a:p>
            <a:r>
              <a:rPr lang="en-US" dirty="0" smtClean="0">
                <a:latin typeface="Arial" pitchFamily="34" charset="0"/>
                <a:cs typeface="Arial" pitchFamily="34" charset="0"/>
              </a:rPr>
              <a:t>assembly of the various elements</a:t>
            </a:r>
            <a:endParaRPr lang="it-IT" dirty="0">
              <a:latin typeface="Arial" pitchFamily="34" charset="0"/>
              <a:cs typeface="Arial" pitchFamily="34" charset="0"/>
            </a:endParaRPr>
          </a:p>
        </p:txBody>
      </p:sp>
      <p:pic>
        <p:nvPicPr>
          <p:cNvPr id="14" name="Immagin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20827" y="4221088"/>
            <a:ext cx="1667597" cy="2448272"/>
          </a:xfrm>
          <a:prstGeom prst="rect">
            <a:avLst/>
          </a:prstGeom>
          <a:ln w="28575">
            <a:solidFill>
              <a:schemeClr val="tx1"/>
            </a:solidFill>
          </a:ln>
        </p:spPr>
      </p:pic>
      <p:pic>
        <p:nvPicPr>
          <p:cNvPr id="15" name="Immagine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311649" y="4221088"/>
            <a:ext cx="1620391" cy="1872208"/>
          </a:xfrm>
          <a:prstGeom prst="rect">
            <a:avLst/>
          </a:prstGeom>
          <a:ln w="28575">
            <a:solidFill>
              <a:schemeClr val="tx1"/>
            </a:solidFill>
          </a:ln>
        </p:spPr>
      </p:pic>
      <p:sp>
        <p:nvSpPr>
          <p:cNvPr id="17" name="Segnaposto numero diapositiva 16"/>
          <p:cNvSpPr>
            <a:spLocks noGrp="1"/>
          </p:cNvSpPr>
          <p:nvPr>
            <p:ph type="sldNum" sz="quarter" idx="12"/>
          </p:nvPr>
        </p:nvSpPr>
        <p:spPr/>
        <p:txBody>
          <a:bodyPr/>
          <a:lstStyle/>
          <a:p>
            <a:fld id="{49C48309-6BF0-49C1-8E7A-D77ACC576E99}" type="slidenum">
              <a:rPr lang="it-IT" smtClean="0"/>
              <a:pPr/>
              <a:t>40</a:t>
            </a:fld>
            <a:endParaRPr lang="it-IT"/>
          </a:p>
        </p:txBody>
      </p:sp>
      <p:sp>
        <p:nvSpPr>
          <p:cNvPr id="19"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9" name="Immagine 8" descr="logoLiceoArtisticoLT.png"/>
          <p:cNvPicPr>
            <a:picLocks noChangeAspect="1"/>
          </p:cNvPicPr>
          <p:nvPr/>
        </p:nvPicPr>
        <p:blipFill>
          <a:blip r:embed="rId3" cstate="print"/>
          <a:stretch>
            <a:fillRect/>
          </a:stretch>
        </p:blipFill>
        <p:spPr>
          <a:xfrm>
            <a:off x="3275856" y="116632"/>
            <a:ext cx="4290060" cy="7772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2411761" y="3501008"/>
            <a:ext cx="4608512" cy="3260031"/>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3315514" y="1303062"/>
            <a:ext cx="5400599" cy="1739888"/>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7380312" y="4005064"/>
            <a:ext cx="1276326" cy="1269678"/>
          </a:xfrm>
          <a:prstGeom prst="rect">
            <a:avLst/>
          </a:prstGeom>
          <a:noFill/>
          <a:ln w="9525">
            <a:noFill/>
            <a:miter lim="800000"/>
            <a:headEnd/>
            <a:tailEnd/>
          </a:ln>
        </p:spPr>
      </p:pic>
      <p:sp>
        <p:nvSpPr>
          <p:cNvPr id="8" name="CasellaDiTesto 7"/>
          <p:cNvSpPr txBox="1"/>
          <p:nvPr/>
        </p:nvSpPr>
        <p:spPr>
          <a:xfrm>
            <a:off x="7236296" y="5301208"/>
            <a:ext cx="1736373" cy="369332"/>
          </a:xfrm>
          <a:prstGeom prst="rect">
            <a:avLst/>
          </a:prstGeom>
          <a:noFill/>
        </p:spPr>
        <p:txBody>
          <a:bodyPr wrap="none" rtlCol="0">
            <a:spAutoFit/>
          </a:bodyPr>
          <a:lstStyle/>
          <a:p>
            <a:r>
              <a:rPr lang="it-IT" dirty="0" smtClean="0">
                <a:latin typeface="Arial" pitchFamily="34" charset="0"/>
                <a:cs typeface="Arial" pitchFamily="34" charset="0"/>
              </a:rPr>
              <a:t>prof. Nati Carlo</a:t>
            </a:r>
            <a:endParaRPr lang="it-IT" dirty="0">
              <a:latin typeface="Arial" pitchFamily="34" charset="0"/>
              <a:cs typeface="Arial" pitchFamily="34" charset="0"/>
            </a:endParaRPr>
          </a:p>
        </p:txBody>
      </p:sp>
      <p:sp>
        <p:nvSpPr>
          <p:cNvPr id="11" name="Segnaposto numero diapositiva 10"/>
          <p:cNvSpPr>
            <a:spLocks noGrp="1"/>
          </p:cNvSpPr>
          <p:nvPr>
            <p:ph type="sldNum" sz="quarter" idx="12"/>
          </p:nvPr>
        </p:nvSpPr>
        <p:spPr/>
        <p:txBody>
          <a:bodyPr/>
          <a:lstStyle/>
          <a:p>
            <a:fld id="{49C48309-6BF0-49C1-8E7A-D77ACC576E99}" type="slidenum">
              <a:rPr lang="it-IT" smtClean="0"/>
              <a:pPr/>
              <a:t>41</a:t>
            </a:fld>
            <a:endParaRPr lang="it-IT"/>
          </a:p>
        </p:txBody>
      </p:sp>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sp>
        <p:nvSpPr>
          <p:cNvPr id="12" name="Segnaposto numero diapositiva 11"/>
          <p:cNvSpPr>
            <a:spLocks noGrp="1"/>
          </p:cNvSpPr>
          <p:nvPr>
            <p:ph type="sldNum" sz="quarter" idx="12"/>
          </p:nvPr>
        </p:nvSpPr>
        <p:spPr/>
        <p:txBody>
          <a:bodyPr/>
          <a:lstStyle/>
          <a:p>
            <a:fld id="{49C48309-6BF0-49C1-8E7A-D77ACC576E99}" type="slidenum">
              <a:rPr lang="it-IT" smtClean="0"/>
              <a:pPr/>
              <a:t>42</a:t>
            </a:fld>
            <a:endParaRPr lang="it-IT"/>
          </a:p>
        </p:txBody>
      </p:sp>
      <p:sp>
        <p:nvSpPr>
          <p:cNvPr id="13" name="CasellaDiTesto 12"/>
          <p:cNvSpPr txBox="1"/>
          <p:nvPr/>
        </p:nvSpPr>
        <p:spPr>
          <a:xfrm>
            <a:off x="4499992" y="1916832"/>
            <a:ext cx="3181192" cy="369332"/>
          </a:xfrm>
          <a:prstGeom prst="rect">
            <a:avLst/>
          </a:prstGeom>
          <a:noFill/>
        </p:spPr>
        <p:txBody>
          <a:bodyPr wrap="none" rtlCol="0">
            <a:spAutoFit/>
          </a:bodyPr>
          <a:lstStyle/>
          <a:p>
            <a:r>
              <a:rPr lang="it-IT" dirty="0" smtClean="0">
                <a:latin typeface="Arial" pitchFamily="34" charset="0"/>
                <a:cs typeface="Arial" pitchFamily="34" charset="0"/>
                <a:hlinkClick r:id="rId4"/>
              </a:rPr>
              <a:t>http://ictommasoanardi.gov.it/</a:t>
            </a:r>
            <a:endParaRPr lang="it-IT" dirty="0">
              <a:latin typeface="Arial" pitchFamily="34" charset="0"/>
              <a:cs typeface="Arial" pitchFamily="34" charset="0"/>
            </a:endParaRPr>
          </a:p>
        </p:txBody>
      </p:sp>
      <p:pic>
        <p:nvPicPr>
          <p:cNvPr id="14" name="Picture 2"/>
          <p:cNvPicPr>
            <a:picLocks noChangeAspect="1" noChangeArrowheads="1"/>
          </p:cNvPicPr>
          <p:nvPr/>
        </p:nvPicPr>
        <p:blipFill>
          <a:blip r:embed="rId5" cstate="print"/>
          <a:srcRect/>
          <a:stretch>
            <a:fillRect/>
          </a:stretch>
        </p:blipFill>
        <p:spPr bwMode="auto">
          <a:xfrm>
            <a:off x="3219005" y="116632"/>
            <a:ext cx="5601467" cy="1584176"/>
          </a:xfrm>
          <a:prstGeom prst="rect">
            <a:avLst/>
          </a:prstGeom>
          <a:noFill/>
          <a:ln w="9525">
            <a:noFill/>
            <a:miter lim="800000"/>
            <a:headEnd/>
            <a:tailEnd/>
          </a:ln>
        </p:spPr>
      </p:pic>
      <p:pic>
        <p:nvPicPr>
          <p:cNvPr id="6147" name="Picture 3"/>
          <p:cNvPicPr>
            <a:picLocks noChangeAspect="1" noChangeArrowheads="1"/>
          </p:cNvPicPr>
          <p:nvPr/>
        </p:nvPicPr>
        <p:blipFill>
          <a:blip r:embed="rId6" cstate="print"/>
          <a:srcRect/>
          <a:stretch>
            <a:fillRect/>
          </a:stretch>
        </p:blipFill>
        <p:spPr bwMode="auto">
          <a:xfrm>
            <a:off x="2411760" y="2420888"/>
            <a:ext cx="6499032" cy="2592288"/>
          </a:xfrm>
          <a:prstGeom prst="rect">
            <a:avLst/>
          </a:prstGeom>
          <a:noFill/>
          <a:ln w="9525">
            <a:noFill/>
            <a:miter lim="800000"/>
            <a:headEnd/>
            <a:tailEnd/>
          </a:ln>
        </p:spPr>
      </p:pic>
      <p:sp>
        <p:nvSpPr>
          <p:cNvPr id="1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116632"/>
            <a:ext cx="2627784" cy="1578138"/>
          </a:xfrm>
          <a:prstGeom prst="rect">
            <a:avLst/>
          </a:prstGeom>
          <a:noFill/>
          <a:ln w="12700" cmpd="dbl">
            <a:solidFill>
              <a:srgbClr val="FFC000"/>
            </a:solid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219005" y="116632"/>
            <a:ext cx="5601467" cy="158417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627784" y="3834446"/>
            <a:ext cx="5617520" cy="1741562"/>
          </a:xfrm>
          <a:prstGeom prst="rect">
            <a:avLst/>
          </a:prstGeom>
          <a:noFill/>
          <a:ln w="9525">
            <a:noFill/>
            <a:miter lim="800000"/>
            <a:headEnd/>
            <a:tailEnd/>
          </a:ln>
        </p:spPr>
      </p:pic>
      <p:sp>
        <p:nvSpPr>
          <p:cNvPr id="11" name="CasellaDiTesto 10"/>
          <p:cNvSpPr txBox="1"/>
          <p:nvPr/>
        </p:nvSpPr>
        <p:spPr>
          <a:xfrm>
            <a:off x="1907704" y="5733256"/>
            <a:ext cx="7056784" cy="923330"/>
          </a:xfrm>
          <a:prstGeom prst="rect">
            <a:avLst/>
          </a:prstGeom>
          <a:noFill/>
        </p:spPr>
        <p:txBody>
          <a:bodyPr wrap="square" rtlCol="0">
            <a:spAutoFit/>
          </a:bodyPr>
          <a:lstStyle/>
          <a:p>
            <a:pPr algn="just"/>
            <a:r>
              <a:rPr lang="en-US" sz="1200" dirty="0" smtClean="0">
                <a:latin typeface="Arial" pitchFamily="34" charset="0"/>
                <a:cs typeface="Arial" pitchFamily="34" charset="0"/>
              </a:rPr>
              <a:t>Description of the cultural heritage:  The students used to decorate the stool (with little red and yellow hearts)  with the technique of printing. The print was made with the potato. The potato is a typical agricultural crop of the plain. This potato (natural heritage) has got particular characteristics:  it is a rounded, its paste is lighter, almost white and even the skin is lighter</a:t>
            </a:r>
            <a:r>
              <a:rPr lang="en-US" dirty="0" smtClean="0"/>
              <a:t>.</a:t>
            </a:r>
            <a:endParaRPr lang="it-IT" dirty="0"/>
          </a:p>
        </p:txBody>
      </p:sp>
      <p:pic>
        <p:nvPicPr>
          <p:cNvPr id="3077" name="Picture 5"/>
          <p:cNvPicPr>
            <a:picLocks noChangeAspect="1" noChangeArrowheads="1"/>
          </p:cNvPicPr>
          <p:nvPr/>
        </p:nvPicPr>
        <p:blipFill>
          <a:blip r:embed="rId6" cstate="print"/>
          <a:srcRect/>
          <a:stretch>
            <a:fillRect/>
          </a:stretch>
        </p:blipFill>
        <p:spPr bwMode="auto">
          <a:xfrm>
            <a:off x="1835696" y="1844824"/>
            <a:ext cx="5616624" cy="1488327"/>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7740352" y="1844824"/>
            <a:ext cx="1008112" cy="1120720"/>
          </a:xfrm>
          <a:prstGeom prst="rect">
            <a:avLst/>
          </a:prstGeom>
          <a:noFill/>
          <a:ln w="9525">
            <a:noFill/>
            <a:miter lim="800000"/>
            <a:headEnd/>
            <a:tailEnd/>
          </a:ln>
        </p:spPr>
      </p:pic>
      <p:sp>
        <p:nvSpPr>
          <p:cNvPr id="9" name="CasellaDiTesto 8"/>
          <p:cNvSpPr txBox="1"/>
          <p:nvPr/>
        </p:nvSpPr>
        <p:spPr>
          <a:xfrm>
            <a:off x="7452320" y="2996952"/>
            <a:ext cx="1691680" cy="338554"/>
          </a:xfrm>
          <a:prstGeom prst="rect">
            <a:avLst/>
          </a:prstGeom>
          <a:noFill/>
        </p:spPr>
        <p:txBody>
          <a:bodyPr wrap="square" rtlCol="0">
            <a:spAutoFit/>
          </a:bodyPr>
          <a:lstStyle/>
          <a:p>
            <a:r>
              <a:rPr lang="it-IT" sz="1600" dirty="0" err="1" smtClean="0">
                <a:latin typeface="Arial" pitchFamily="34" charset="0"/>
                <a:cs typeface="Arial" pitchFamily="34" charset="0"/>
              </a:rPr>
              <a:t>Ins</a:t>
            </a:r>
            <a:r>
              <a:rPr lang="it-IT" sz="1600" dirty="0" smtClean="0">
                <a:latin typeface="Arial" pitchFamily="34" charset="0"/>
                <a:cs typeface="Arial" pitchFamily="34" charset="0"/>
              </a:rPr>
              <a:t>. Mosca Olga</a:t>
            </a:r>
            <a:endParaRPr lang="it-IT" sz="1600" dirty="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43</a:t>
            </a:fld>
            <a:endParaRPr lang="it-IT"/>
          </a:p>
        </p:txBody>
      </p:sp>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1871192" y="597917"/>
            <a:ext cx="7272808" cy="1169551"/>
          </a:xfrm>
          <a:prstGeom prst="rect">
            <a:avLst/>
          </a:prstGeom>
          <a:noFill/>
        </p:spPr>
        <p:txBody>
          <a:bodyPr wrap="square" rtlCol="0">
            <a:spAutoFit/>
          </a:bodyPr>
          <a:lstStyle/>
          <a:p>
            <a:pPr algn="ctr"/>
            <a:r>
              <a:rPr lang="it-IT" sz="1400" dirty="0" smtClean="0">
                <a:latin typeface="Arial" pitchFamily="34" charset="0"/>
                <a:cs typeface="Arial" pitchFamily="34" charset="0"/>
                <a:hlinkClick r:id="rId3"/>
              </a:rPr>
              <a:t>https://www.facebook.com/events/559448731188551/?active_tab=about</a:t>
            </a:r>
            <a:endParaRPr lang="it-IT" sz="1400" dirty="0" smtClean="0">
              <a:latin typeface="Arial" pitchFamily="34" charset="0"/>
              <a:cs typeface="Arial" pitchFamily="34" charset="0"/>
            </a:endParaRPr>
          </a:p>
          <a:p>
            <a:pPr algn="ctr"/>
            <a:endParaRPr lang="it-IT" sz="1400" dirty="0" smtClean="0">
              <a:latin typeface="Arial" pitchFamily="34" charset="0"/>
              <a:cs typeface="Arial" pitchFamily="34" charset="0"/>
              <a:hlinkClick r:id="rId4"/>
            </a:endParaRPr>
          </a:p>
          <a:p>
            <a:pPr algn="ctr"/>
            <a:r>
              <a:rPr lang="it-IT" sz="1400" dirty="0" smtClean="0">
                <a:latin typeface="Arial" pitchFamily="34" charset="0"/>
                <a:cs typeface="Arial" pitchFamily="34" charset="0"/>
                <a:hlinkClick r:id="rId5"/>
              </a:rPr>
              <a:t>http://www.enoprogramme.org/</a:t>
            </a:r>
            <a:r>
              <a:rPr lang="it-IT" sz="1400" dirty="0" err="1" smtClean="0">
                <a:latin typeface="Arial" pitchFamily="34" charset="0"/>
                <a:cs typeface="Arial" pitchFamily="34" charset="0"/>
                <a:hlinkClick r:id="rId5"/>
              </a:rPr>
              <a:t>envirate-week</a:t>
            </a:r>
            <a:r>
              <a:rPr lang="it-IT" sz="1400" dirty="0" smtClean="0">
                <a:latin typeface="Arial" pitchFamily="34" charset="0"/>
                <a:cs typeface="Arial" pitchFamily="34" charset="0"/>
                <a:hlinkClick r:id="rId5"/>
              </a:rPr>
              <a:t>/</a:t>
            </a:r>
            <a:endParaRPr lang="it-IT" sz="1400" dirty="0" smtClean="0">
              <a:latin typeface="Arial" pitchFamily="34" charset="0"/>
              <a:cs typeface="Arial" pitchFamily="34" charset="0"/>
            </a:endParaRPr>
          </a:p>
          <a:p>
            <a:pPr algn="ctr"/>
            <a:endParaRPr lang="it-IT" sz="1400" dirty="0" smtClean="0">
              <a:latin typeface="Arial" pitchFamily="34" charset="0"/>
              <a:cs typeface="Arial" pitchFamily="34" charset="0"/>
              <a:hlinkClick r:id="rId4"/>
            </a:endParaRPr>
          </a:p>
          <a:p>
            <a:pPr algn="ctr"/>
            <a:r>
              <a:rPr lang="it-IT" sz="1400" dirty="0" smtClean="0">
                <a:latin typeface="Arial" pitchFamily="34" charset="0"/>
                <a:cs typeface="Arial" pitchFamily="34" charset="0"/>
                <a:hlinkClick r:id="rId6"/>
              </a:rPr>
              <a:t>https://m.envirate.net/</a:t>
            </a:r>
            <a:endParaRPr lang="it-IT" sz="1400" dirty="0" smtClean="0">
              <a:latin typeface="Arial" pitchFamily="34" charset="0"/>
              <a:cs typeface="Arial" pitchFamily="34" charset="0"/>
              <a:hlinkClick r:id="rId4"/>
            </a:endParaRPr>
          </a:p>
        </p:txBody>
      </p:sp>
      <p:sp>
        <p:nvSpPr>
          <p:cNvPr id="10" name="Segnaposto numero diapositiva 9"/>
          <p:cNvSpPr>
            <a:spLocks noGrp="1"/>
          </p:cNvSpPr>
          <p:nvPr>
            <p:ph type="sldNum" sz="quarter" idx="12"/>
          </p:nvPr>
        </p:nvSpPr>
        <p:spPr/>
        <p:txBody>
          <a:bodyPr/>
          <a:lstStyle/>
          <a:p>
            <a:fld id="{49C48309-6BF0-49C1-8E7A-D77ACC576E99}" type="slidenum">
              <a:rPr lang="it-IT" smtClean="0"/>
              <a:pPr/>
              <a:t>44</a:t>
            </a:fld>
            <a:endParaRPr lang="it-IT"/>
          </a:p>
        </p:txBody>
      </p:sp>
      <p:pic>
        <p:nvPicPr>
          <p:cNvPr id="2050" name="Picture 2"/>
          <p:cNvPicPr>
            <a:picLocks noChangeAspect="1" noChangeArrowheads="1"/>
          </p:cNvPicPr>
          <p:nvPr/>
        </p:nvPicPr>
        <p:blipFill>
          <a:blip r:embed="rId7" cstate="print"/>
          <a:srcRect/>
          <a:stretch>
            <a:fillRect/>
          </a:stretch>
        </p:blipFill>
        <p:spPr bwMode="auto">
          <a:xfrm>
            <a:off x="2555776" y="3838277"/>
            <a:ext cx="5994400" cy="2759075"/>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4211960" y="2038077"/>
            <a:ext cx="2459732" cy="1477997"/>
          </a:xfrm>
          <a:prstGeom prst="rect">
            <a:avLst/>
          </a:prstGeom>
          <a:noFill/>
          <a:ln w="9525">
            <a:noFill/>
            <a:miter lim="800000"/>
            <a:headEnd/>
            <a:tailEnd/>
          </a:ln>
        </p:spPr>
      </p:pic>
      <p:sp>
        <p:nvSpPr>
          <p:cNvPr id="7" name="Rettangolo 6"/>
          <p:cNvSpPr/>
          <p:nvPr/>
        </p:nvSpPr>
        <p:spPr>
          <a:xfrm>
            <a:off x="1763688" y="0"/>
            <a:ext cx="7380312" cy="63094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500" dirty="0" err="1" smtClean="0">
                <a:solidFill>
                  <a:schemeClr val="accent2">
                    <a:lumMod val="75000"/>
                  </a:schemeClr>
                </a:solidFill>
                <a:latin typeface="Arial" pitchFamily="34" charset="0"/>
                <a:cs typeface="Arial" pitchFamily="34" charset="0"/>
              </a:rPr>
              <a:t>Envirate</a:t>
            </a:r>
            <a:r>
              <a:rPr lang="it-IT" sz="3500" dirty="0" smtClean="0">
                <a:solidFill>
                  <a:schemeClr val="accent2">
                    <a:lumMod val="75000"/>
                  </a:schemeClr>
                </a:solidFill>
                <a:latin typeface="Arial" pitchFamily="34" charset="0"/>
                <a:cs typeface="Arial" pitchFamily="34" charset="0"/>
              </a:rPr>
              <a:t> Week </a:t>
            </a:r>
            <a:endParaRPr lang="it-IT" sz="3500" dirty="0" smtClean="0">
              <a:solidFill>
                <a:schemeClr val="accent2">
                  <a:lumMod val="75000"/>
                </a:schemeClr>
              </a:solidFill>
              <a:latin typeface="Arial" pitchFamily="34" charset="0"/>
              <a:cs typeface="Arial" pitchFamily="34" charset="0"/>
              <a:hlinkClick r:id="rId9"/>
            </a:endParaRPr>
          </a:p>
        </p:txBody>
      </p:sp>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1763688" y="3429000"/>
            <a:ext cx="7272808" cy="1169551"/>
          </a:xfrm>
          <a:prstGeom prst="rect">
            <a:avLst/>
          </a:prstGeom>
          <a:noFill/>
        </p:spPr>
        <p:txBody>
          <a:bodyPr wrap="square" rtlCol="0">
            <a:spAutoFit/>
          </a:bodyPr>
          <a:lstStyle/>
          <a:p>
            <a:pPr algn="ctr"/>
            <a:r>
              <a:rPr lang="it-IT" sz="1400" b="1" cap="all" dirty="0" smtClean="0">
                <a:latin typeface="Arial" pitchFamily="34" charset="0"/>
                <a:cs typeface="Arial" pitchFamily="34" charset="0"/>
              </a:rPr>
              <a:t>ACCORDO SUL CLIMA DELLE SCUOLE DAL 2019 AL 2025</a:t>
            </a:r>
          </a:p>
          <a:p>
            <a:pPr algn="ctr"/>
            <a:r>
              <a:rPr lang="it-IT" sz="1400" dirty="0" smtClean="0">
                <a:latin typeface="Arial" pitchFamily="34" charset="0"/>
                <a:cs typeface="Arial" pitchFamily="34" charset="0"/>
                <a:hlinkClick r:id="rId3"/>
              </a:rPr>
              <a:t>http://www.enoprogramme.org/climate-agreement-by-schools-2019-2025/</a:t>
            </a:r>
            <a:endParaRPr lang="it-IT" sz="1400" dirty="0" smtClean="0">
              <a:latin typeface="Arial" pitchFamily="34" charset="0"/>
              <a:cs typeface="Arial" pitchFamily="34" charset="0"/>
            </a:endParaRPr>
          </a:p>
          <a:p>
            <a:pPr algn="ctr"/>
            <a:endParaRPr lang="it-IT" sz="1400" dirty="0" smtClean="0">
              <a:latin typeface="Arial" pitchFamily="34" charset="0"/>
              <a:cs typeface="Arial" pitchFamily="34" charset="0"/>
              <a:hlinkClick r:id="rId4"/>
            </a:endParaRPr>
          </a:p>
          <a:p>
            <a:pPr algn="ctr"/>
            <a:r>
              <a:rPr lang="it-IT" sz="1400" dirty="0" smtClean="0">
                <a:latin typeface="Arial" pitchFamily="34" charset="0"/>
                <a:cs typeface="Arial" pitchFamily="34" charset="0"/>
              </a:rPr>
              <a:t>Scuole registrate (aggiornato il 18 aprile)</a:t>
            </a:r>
            <a:endParaRPr lang="it-IT" sz="1400" dirty="0" smtClean="0">
              <a:latin typeface="Arial" pitchFamily="34" charset="0"/>
              <a:cs typeface="Arial" pitchFamily="34" charset="0"/>
              <a:hlinkClick r:id="rId4"/>
            </a:endParaRPr>
          </a:p>
          <a:p>
            <a:pPr algn="ctr"/>
            <a:r>
              <a:rPr lang="it-IT" sz="1400" dirty="0" smtClean="0">
                <a:latin typeface="Arial" pitchFamily="34" charset="0"/>
                <a:cs typeface="Arial" pitchFamily="34" charset="0"/>
                <a:hlinkClick r:id="rId4"/>
              </a:rPr>
              <a:t>http://www.enoprogramme.org/</a:t>
            </a:r>
            <a:r>
              <a:rPr lang="it-IT" sz="1400" dirty="0" err="1" smtClean="0">
                <a:latin typeface="Arial" pitchFamily="34" charset="0"/>
                <a:cs typeface="Arial" pitchFamily="34" charset="0"/>
                <a:hlinkClick r:id="rId4"/>
              </a:rPr>
              <a:t>climate-agreement-of-schools</a:t>
            </a:r>
            <a:r>
              <a:rPr lang="it-IT" sz="1400" dirty="0" smtClean="0">
                <a:latin typeface="Arial" pitchFamily="34" charset="0"/>
                <a:cs typeface="Arial" pitchFamily="34" charset="0"/>
                <a:hlinkClick r:id="rId4"/>
              </a:rPr>
              <a:t>/</a:t>
            </a:r>
            <a:endParaRPr lang="it-IT" sz="1400" dirty="0" smtClean="0">
              <a:latin typeface="Arial" pitchFamily="34" charset="0"/>
              <a:cs typeface="Arial" pitchFamily="34" charset="0"/>
              <a:hlinkClick r:id="rId5"/>
            </a:endParaRPr>
          </a:p>
        </p:txBody>
      </p:sp>
      <p:sp>
        <p:nvSpPr>
          <p:cNvPr id="10" name="Segnaposto numero diapositiva 9"/>
          <p:cNvSpPr>
            <a:spLocks noGrp="1"/>
          </p:cNvSpPr>
          <p:nvPr>
            <p:ph type="sldNum" sz="quarter" idx="12"/>
          </p:nvPr>
        </p:nvSpPr>
        <p:spPr/>
        <p:txBody>
          <a:bodyPr/>
          <a:lstStyle/>
          <a:p>
            <a:fld id="{49C48309-6BF0-49C1-8E7A-D77ACC576E99}" type="slidenum">
              <a:rPr lang="it-IT" smtClean="0"/>
              <a:pPr/>
              <a:t>45</a:t>
            </a:fld>
            <a:endParaRPr lang="it-IT"/>
          </a:p>
        </p:txBody>
      </p:sp>
      <p:pic>
        <p:nvPicPr>
          <p:cNvPr id="4098" name="Picture 2" descr="http://www.enoprogramme.org/wp-content/uploads/2019/04/climateagreement-logo-iso-300x300.png"/>
          <p:cNvPicPr>
            <a:picLocks noChangeAspect="1" noChangeArrowheads="1"/>
          </p:cNvPicPr>
          <p:nvPr/>
        </p:nvPicPr>
        <p:blipFill>
          <a:blip r:embed="rId6" cstate="print"/>
          <a:srcRect/>
          <a:stretch>
            <a:fillRect/>
          </a:stretch>
        </p:blipFill>
        <p:spPr bwMode="auto">
          <a:xfrm>
            <a:off x="6804248" y="4653136"/>
            <a:ext cx="2060848" cy="2060848"/>
          </a:xfrm>
          <a:prstGeom prst="rect">
            <a:avLst/>
          </a:prstGeom>
          <a:noFill/>
        </p:spPr>
      </p:pic>
      <p:pic>
        <p:nvPicPr>
          <p:cNvPr id="8" name="Immagine 7" descr="55576071_10157090353857248_1175028109301252096_n.png"/>
          <p:cNvPicPr>
            <a:picLocks noChangeAspect="1"/>
          </p:cNvPicPr>
          <p:nvPr/>
        </p:nvPicPr>
        <p:blipFill>
          <a:blip r:embed="rId7" cstate="print"/>
          <a:stretch>
            <a:fillRect/>
          </a:stretch>
        </p:blipFill>
        <p:spPr>
          <a:xfrm>
            <a:off x="2555776" y="188640"/>
            <a:ext cx="5400600" cy="3032946"/>
          </a:xfrm>
          <a:prstGeom prst="rect">
            <a:avLst/>
          </a:prstGeom>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0" name="Segnaposto numero diapositiva 9"/>
          <p:cNvSpPr>
            <a:spLocks noGrp="1"/>
          </p:cNvSpPr>
          <p:nvPr>
            <p:ph type="sldNum" sz="quarter" idx="12"/>
          </p:nvPr>
        </p:nvSpPr>
        <p:spPr/>
        <p:txBody>
          <a:bodyPr/>
          <a:lstStyle/>
          <a:p>
            <a:fld id="{49C48309-6BF0-49C1-8E7A-D77ACC576E99}" type="slidenum">
              <a:rPr lang="it-IT" smtClean="0"/>
              <a:pPr/>
              <a:t>46</a:t>
            </a:fld>
            <a:endParaRPr lang="it-IT"/>
          </a:p>
        </p:txBody>
      </p:sp>
      <p:pic>
        <p:nvPicPr>
          <p:cNvPr id="8" name="Immagine 7" descr="55576071_10157090353857248_1175028109301252096_n.png"/>
          <p:cNvPicPr>
            <a:picLocks noChangeAspect="1"/>
          </p:cNvPicPr>
          <p:nvPr/>
        </p:nvPicPr>
        <p:blipFill>
          <a:blip r:embed="rId3" cstate="print"/>
          <a:stretch>
            <a:fillRect/>
          </a:stretch>
        </p:blipFill>
        <p:spPr>
          <a:xfrm>
            <a:off x="2555776" y="188640"/>
            <a:ext cx="5400600" cy="3032946"/>
          </a:xfrm>
          <a:prstGeom prst="rect">
            <a:avLst/>
          </a:prstGeom>
        </p:spPr>
      </p:pic>
      <p:sp>
        <p:nvSpPr>
          <p:cNvPr id="7" name="CasellaDiTesto 6"/>
          <p:cNvSpPr txBox="1"/>
          <p:nvPr/>
        </p:nvSpPr>
        <p:spPr>
          <a:xfrm>
            <a:off x="2555776" y="3356992"/>
            <a:ext cx="6408711" cy="2862322"/>
          </a:xfrm>
          <a:prstGeom prst="rect">
            <a:avLst/>
          </a:prstGeom>
          <a:noFill/>
        </p:spPr>
        <p:txBody>
          <a:bodyPr wrap="square" rtlCol="0">
            <a:spAutoFit/>
          </a:bodyPr>
          <a:lstStyle/>
          <a:p>
            <a:pPr algn="just"/>
            <a:r>
              <a:rPr lang="it-IT" sz="1200" dirty="0" smtClean="0">
                <a:latin typeface="Arial" pitchFamily="34" charset="0"/>
                <a:cs typeface="Arial" pitchFamily="34" charset="0"/>
              </a:rPr>
              <a:t>Unisciti a noi piantando alberi o adottandoli e collegandoti con altre scuole.</a:t>
            </a:r>
          </a:p>
          <a:p>
            <a:pPr algn="just"/>
            <a:r>
              <a:rPr lang="it-IT" sz="1200" dirty="0" smtClean="0">
                <a:latin typeface="Arial" pitchFamily="34" charset="0"/>
                <a:cs typeface="Arial" pitchFamily="34" charset="0"/>
              </a:rPr>
              <a:t>A </a:t>
            </a:r>
            <a:r>
              <a:rPr lang="it-IT" sz="1200" dirty="0" err="1" smtClean="0">
                <a:latin typeface="Arial" pitchFamily="34" charset="0"/>
                <a:cs typeface="Arial" pitchFamily="34" charset="0"/>
              </a:rPr>
              <a:t>#worldenvironmentday</a:t>
            </a:r>
            <a:r>
              <a:rPr lang="it-IT" sz="1200" dirty="0" smtClean="0">
                <a:latin typeface="Arial" pitchFamily="34" charset="0"/>
                <a:cs typeface="Arial" pitchFamily="34" charset="0"/>
              </a:rPr>
              <a:t> il 5 giugno il nome della tua scuola sarà pubblicato online! </a:t>
            </a:r>
            <a:r>
              <a:rPr lang="it-IT" sz="1200" dirty="0" err="1" smtClean="0">
                <a:latin typeface="Arial" pitchFamily="34" charset="0"/>
                <a:cs typeface="Arial" pitchFamily="34" charset="0"/>
              </a:rPr>
              <a:t>@UNEnvironment</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@UNESCO</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@FAOForestry</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#ClimateAction</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@CIFOR</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@europeanforest</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#fridaysforforests</a:t>
            </a:r>
            <a:r>
              <a:rPr lang="it-IT" sz="1200" dirty="0" smtClean="0">
                <a:latin typeface="Arial" pitchFamily="34" charset="0"/>
                <a:cs typeface="Arial" pitchFamily="34" charset="0"/>
              </a:rPr>
              <a:t> - Leggi di più qui  e registrati :-)</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Join </a:t>
            </a:r>
            <a:r>
              <a:rPr lang="it-IT" sz="1200" dirty="0" err="1" smtClean="0">
                <a:latin typeface="Arial" pitchFamily="34" charset="0"/>
                <a:cs typeface="Arial" pitchFamily="34" charset="0"/>
              </a:rPr>
              <a:t>us</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Plant</a:t>
            </a:r>
            <a:r>
              <a:rPr lang="it-IT" sz="1200" dirty="0" smtClean="0">
                <a:latin typeface="Arial" pitchFamily="34" charset="0"/>
                <a:cs typeface="Arial" pitchFamily="34" charset="0"/>
              </a:rPr>
              <a:t> or </a:t>
            </a:r>
            <a:r>
              <a:rPr lang="it-IT" sz="1200" dirty="0" err="1" smtClean="0">
                <a:latin typeface="Arial" pitchFamily="34" charset="0"/>
                <a:cs typeface="Arial" pitchFamily="34" charset="0"/>
              </a:rPr>
              <a:t>adopt</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trees</a:t>
            </a:r>
            <a:r>
              <a:rPr lang="it-IT" sz="1200" dirty="0" smtClean="0">
                <a:latin typeface="Arial" pitchFamily="34" charset="0"/>
                <a:cs typeface="Arial" pitchFamily="34" charset="0"/>
              </a:rPr>
              <a:t>, network </a:t>
            </a:r>
            <a:r>
              <a:rPr lang="it-IT" sz="1200" dirty="0" err="1" smtClean="0">
                <a:latin typeface="Arial" pitchFamily="34" charset="0"/>
                <a:cs typeface="Arial" pitchFamily="34" charset="0"/>
              </a:rPr>
              <a:t>with</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other</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schools</a:t>
            </a:r>
            <a:r>
              <a:rPr lang="it-IT" sz="1200" dirty="0" smtClean="0">
                <a:latin typeface="Arial" pitchFamily="34" charset="0"/>
                <a:cs typeface="Arial" pitchFamily="34" charset="0"/>
              </a:rPr>
              <a:t>. On </a:t>
            </a:r>
            <a:r>
              <a:rPr lang="it-IT" sz="1200" dirty="0" err="1" smtClean="0">
                <a:latin typeface="Arial" pitchFamily="34" charset="0"/>
                <a:cs typeface="Arial" pitchFamily="34" charset="0"/>
              </a:rPr>
              <a:t>#worldenvironmentday</a:t>
            </a:r>
            <a:r>
              <a:rPr lang="it-IT" sz="1200" dirty="0" smtClean="0">
                <a:latin typeface="Arial" pitchFamily="34" charset="0"/>
                <a:cs typeface="Arial" pitchFamily="34" charset="0"/>
              </a:rPr>
              <a:t> 5 </a:t>
            </a:r>
            <a:r>
              <a:rPr lang="it-IT" sz="1200" dirty="0" err="1" smtClean="0">
                <a:latin typeface="Arial" pitchFamily="34" charset="0"/>
                <a:cs typeface="Arial" pitchFamily="34" charset="0"/>
              </a:rPr>
              <a:t>June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your</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school</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name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will</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be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published</a:t>
            </a:r>
            <a:r>
              <a:rPr lang="it-IT" sz="1200" dirty="0" smtClean="0">
                <a:latin typeface="Arial" pitchFamily="34" charset="0"/>
                <a:cs typeface="Arial" pitchFamily="34" charset="0"/>
              </a:rPr>
              <a:t> online! </a:t>
            </a:r>
            <a:r>
              <a:rPr lang="it-IT" sz="1200" dirty="0" err="1" smtClean="0">
                <a:latin typeface="Arial" pitchFamily="34" charset="0"/>
                <a:cs typeface="Arial" pitchFamily="34" charset="0"/>
              </a:rPr>
              <a:t>@UNEnvironment</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@UNESCO</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@FAOForestry</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#ClimateAction</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@CIFOR</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@europeanforest</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#fridaysforforests</a:t>
            </a:r>
            <a:endParaRPr lang="it-IT" sz="1200" dirty="0" smtClean="0">
              <a:latin typeface="Arial" pitchFamily="34" charset="0"/>
              <a:cs typeface="Arial" pitchFamily="34" charset="0"/>
            </a:endParaRPr>
          </a:p>
          <a:p>
            <a:pPr algn="just"/>
            <a:endParaRPr lang="it-IT" sz="1200" dirty="0" smtClean="0">
              <a:latin typeface="Arial" pitchFamily="34" charset="0"/>
              <a:cs typeface="Arial" pitchFamily="34" charset="0"/>
            </a:endParaRPr>
          </a:p>
          <a:p>
            <a:pPr algn="just"/>
            <a:r>
              <a:rPr lang="it-IT" sz="1200" dirty="0" err="1" smtClean="0">
                <a:latin typeface="Arial" pitchFamily="34" charset="0"/>
                <a:cs typeface="Arial" pitchFamily="34" charset="0"/>
              </a:rPr>
              <a:t>Read</a:t>
            </a:r>
            <a:r>
              <a:rPr lang="it-IT" sz="1200" dirty="0" smtClean="0">
                <a:latin typeface="Arial" pitchFamily="34" charset="0"/>
                <a:cs typeface="Arial" pitchFamily="34" charset="0"/>
              </a:rPr>
              <a:t> more </a:t>
            </a:r>
            <a:r>
              <a:rPr lang="it-IT" sz="1200" dirty="0" err="1" smtClean="0">
                <a:latin typeface="Arial" pitchFamily="34" charset="0"/>
                <a:cs typeface="Arial" pitchFamily="34" charset="0"/>
              </a:rPr>
              <a:t>below</a:t>
            </a:r>
            <a:r>
              <a:rPr lang="it-IT" sz="1200" dirty="0" smtClean="0">
                <a:latin typeface="Arial" pitchFamily="34" charset="0"/>
                <a:cs typeface="Arial" pitchFamily="34" charset="0"/>
              </a:rPr>
              <a:t> &amp; </a:t>
            </a:r>
            <a:r>
              <a:rPr lang="it-IT" sz="1200" dirty="0" err="1" smtClean="0">
                <a:latin typeface="Arial" pitchFamily="34" charset="0"/>
                <a:cs typeface="Arial" pitchFamily="34" charset="0"/>
              </a:rPr>
              <a:t>register</a:t>
            </a:r>
            <a:r>
              <a:rPr lang="it-IT" sz="1200" dirty="0" smtClean="0">
                <a:latin typeface="Arial" pitchFamily="34" charset="0"/>
                <a:cs typeface="Arial" pitchFamily="34" charset="0"/>
              </a:rPr>
              <a:t> :-)</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hlinkClick r:id="rId4"/>
              </a:rPr>
              <a:t>http://www.enoprogramme.org/climate-agreement-by-schools-2019-2025/</a:t>
            </a:r>
            <a:r>
              <a:rPr lang="it-IT" sz="1200" dirty="0" smtClean="0">
                <a:latin typeface="Arial" pitchFamily="34" charset="0"/>
                <a:cs typeface="Arial" pitchFamily="34" charset="0"/>
              </a:rPr>
              <a:t/>
            </a:r>
            <a:br>
              <a:rPr lang="it-IT" sz="1200" dirty="0" smtClean="0">
                <a:latin typeface="Arial" pitchFamily="34" charset="0"/>
                <a:cs typeface="Arial" pitchFamily="34" charset="0"/>
              </a:rPr>
            </a:br>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
            </a:r>
            <a:br>
              <a:rPr lang="it-IT" sz="1200" dirty="0" smtClean="0">
                <a:latin typeface="Arial" pitchFamily="34" charset="0"/>
                <a:cs typeface="Arial" pitchFamily="34" charset="0"/>
              </a:rPr>
            </a:br>
            <a:endParaRPr lang="it-IT" sz="1200" dirty="0">
              <a:latin typeface="Arial" pitchFamily="34" charset="0"/>
              <a:cs typeface="Arial" pitchFamily="34" charset="0"/>
            </a:endParaRPr>
          </a:p>
        </p:txBody>
      </p:sp>
      <p:pic>
        <p:nvPicPr>
          <p:cNvPr id="9" name="Picture 2" descr="http://www.enoprogramme.org/wp-content/uploads/2019/04/climateagreement-logo-iso-300x300.png"/>
          <p:cNvPicPr>
            <a:picLocks noChangeAspect="1" noChangeArrowheads="1"/>
          </p:cNvPicPr>
          <p:nvPr/>
        </p:nvPicPr>
        <p:blipFill>
          <a:blip r:embed="rId5" cstate="print"/>
          <a:srcRect/>
          <a:stretch>
            <a:fillRect/>
          </a:stretch>
        </p:blipFill>
        <p:spPr bwMode="auto">
          <a:xfrm>
            <a:off x="7884368" y="5733256"/>
            <a:ext cx="980728" cy="980728"/>
          </a:xfrm>
          <a:prstGeom prst="rect">
            <a:avLst/>
          </a:prstGeom>
          <a:noFill/>
        </p:spPr>
      </p:pic>
      <p:sp>
        <p:nvSpPr>
          <p:cNvPr id="13"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0" name="Segnaposto numero diapositiva 9"/>
          <p:cNvSpPr>
            <a:spLocks noGrp="1"/>
          </p:cNvSpPr>
          <p:nvPr>
            <p:ph type="sldNum" sz="quarter" idx="12"/>
          </p:nvPr>
        </p:nvSpPr>
        <p:spPr/>
        <p:txBody>
          <a:bodyPr/>
          <a:lstStyle/>
          <a:p>
            <a:fld id="{49C48309-6BF0-49C1-8E7A-D77ACC576E99}" type="slidenum">
              <a:rPr lang="it-IT" smtClean="0"/>
              <a:pPr/>
              <a:t>47</a:t>
            </a:fld>
            <a:endParaRPr lang="it-IT"/>
          </a:p>
        </p:txBody>
      </p:sp>
      <p:pic>
        <p:nvPicPr>
          <p:cNvPr id="8" name="Immagine 7" descr="55576071_10157090353857248_1175028109301252096_n.png"/>
          <p:cNvPicPr>
            <a:picLocks noChangeAspect="1"/>
          </p:cNvPicPr>
          <p:nvPr/>
        </p:nvPicPr>
        <p:blipFill>
          <a:blip r:embed="rId3" cstate="print"/>
          <a:stretch>
            <a:fillRect/>
          </a:stretch>
        </p:blipFill>
        <p:spPr>
          <a:xfrm>
            <a:off x="2555776" y="188640"/>
            <a:ext cx="5400600" cy="3032946"/>
          </a:xfrm>
          <a:prstGeom prst="rect">
            <a:avLst/>
          </a:prstGeom>
        </p:spPr>
      </p:pic>
      <p:pic>
        <p:nvPicPr>
          <p:cNvPr id="9" name="Picture 2" descr="http://www.enoprogramme.org/wp-content/uploads/2019/04/climateagreement-logo-iso-300x300.png"/>
          <p:cNvPicPr>
            <a:picLocks noChangeAspect="1" noChangeArrowheads="1"/>
          </p:cNvPicPr>
          <p:nvPr/>
        </p:nvPicPr>
        <p:blipFill>
          <a:blip r:embed="rId4" cstate="print"/>
          <a:srcRect/>
          <a:stretch>
            <a:fillRect/>
          </a:stretch>
        </p:blipFill>
        <p:spPr bwMode="auto">
          <a:xfrm>
            <a:off x="7884368" y="5733256"/>
            <a:ext cx="980728" cy="980728"/>
          </a:xfrm>
          <a:prstGeom prst="rect">
            <a:avLst/>
          </a:prstGeom>
          <a:noFill/>
        </p:spPr>
      </p:pic>
      <p:pic>
        <p:nvPicPr>
          <p:cNvPr id="3074" name="Picture 2"/>
          <p:cNvPicPr>
            <a:picLocks noChangeAspect="1" noChangeArrowheads="1"/>
          </p:cNvPicPr>
          <p:nvPr/>
        </p:nvPicPr>
        <p:blipFill>
          <a:blip r:embed="rId5" cstate="print"/>
          <a:srcRect/>
          <a:stretch>
            <a:fillRect/>
          </a:stretch>
        </p:blipFill>
        <p:spPr bwMode="auto">
          <a:xfrm>
            <a:off x="2555776" y="3645024"/>
            <a:ext cx="3518465" cy="1960811"/>
          </a:xfrm>
          <a:prstGeom prst="rect">
            <a:avLst/>
          </a:prstGeom>
          <a:noFill/>
          <a:ln w="9525">
            <a:noFill/>
            <a:miter lim="800000"/>
            <a:headEnd/>
            <a:tailEnd/>
          </a:ln>
        </p:spPr>
      </p:pic>
      <p:sp>
        <p:nvSpPr>
          <p:cNvPr id="11" name="CasellaDiTesto 10"/>
          <p:cNvSpPr txBox="1"/>
          <p:nvPr/>
        </p:nvSpPr>
        <p:spPr>
          <a:xfrm>
            <a:off x="6084168" y="3762906"/>
            <a:ext cx="2808312" cy="1754326"/>
          </a:xfrm>
          <a:prstGeom prst="rect">
            <a:avLst/>
          </a:prstGeom>
          <a:noFill/>
        </p:spPr>
        <p:txBody>
          <a:bodyPr wrap="square" rtlCol="0">
            <a:spAutoFit/>
          </a:bodyPr>
          <a:lstStyle/>
          <a:p>
            <a:pPr algn="just"/>
            <a:r>
              <a:rPr lang="it-IT" sz="1200" dirty="0" smtClean="0">
                <a:latin typeface="Arial" pitchFamily="34" charset="0"/>
                <a:cs typeface="Arial" pitchFamily="34" charset="0"/>
              </a:rPr>
              <a:t>Rif. </a:t>
            </a:r>
            <a:r>
              <a:rPr lang="it-IT" sz="1200" dirty="0" smtClean="0">
                <a:latin typeface="Arial" pitchFamily="34" charset="0"/>
                <a:cs typeface="Arial" pitchFamily="34" charset="0"/>
                <a:hlinkClick r:id="rId6"/>
              </a:rPr>
              <a:t>Olga Mosca</a:t>
            </a:r>
            <a:r>
              <a:rPr lang="it-IT" sz="1200" dirty="0" smtClean="0">
                <a:latin typeface="Arial" pitchFamily="34" charset="0"/>
                <a:cs typeface="Arial" pitchFamily="34" charset="0"/>
              </a:rPr>
              <a:t>: </a:t>
            </a:r>
          </a:p>
          <a:p>
            <a:pPr algn="just"/>
            <a:r>
              <a:rPr lang="it-IT" sz="1200" dirty="0" smtClean="0">
                <a:latin typeface="Arial" pitchFamily="34" charset="0"/>
                <a:cs typeface="Arial" pitchFamily="34" charset="0"/>
              </a:rPr>
              <a:t>29 Maggio 2019 h 11.45</a:t>
            </a:r>
          </a:p>
          <a:p>
            <a:pPr algn="just"/>
            <a:r>
              <a:rPr lang="it-IT" sz="1200" dirty="0" smtClean="0">
                <a:latin typeface="Arial" pitchFamily="34" charset="0"/>
                <a:cs typeface="Arial" pitchFamily="34" charset="0"/>
              </a:rPr>
              <a:t> </a:t>
            </a:r>
            <a:br>
              <a:rPr lang="it-IT" sz="1200" dirty="0" smtClean="0">
                <a:latin typeface="Arial" pitchFamily="34" charset="0"/>
                <a:cs typeface="Arial" pitchFamily="34" charset="0"/>
              </a:rPr>
            </a:br>
            <a:r>
              <a:rPr lang="it-IT" sz="1200" dirty="0" smtClean="0">
                <a:latin typeface="Arial" pitchFamily="34" charset="0"/>
                <a:cs typeface="Arial" pitchFamily="34" charset="0"/>
              </a:rPr>
              <a:t>La comunità scolastica dell'IC "</a:t>
            </a:r>
            <a:r>
              <a:rPr lang="it-IT" sz="1200" dirty="0" err="1" smtClean="0">
                <a:latin typeface="Arial" pitchFamily="34" charset="0"/>
                <a:cs typeface="Arial" pitchFamily="34" charset="0"/>
              </a:rPr>
              <a:t>Anardi</a:t>
            </a:r>
            <a:r>
              <a:rPr lang="it-IT" sz="1200" dirty="0" smtClean="0">
                <a:latin typeface="Arial" pitchFamily="34" charset="0"/>
                <a:cs typeface="Arial" pitchFamily="34" charset="0"/>
              </a:rPr>
              <a:t>“ in partenariato con l'A. N. C. di Scafati, per ENO </a:t>
            </a:r>
            <a:r>
              <a:rPr lang="it-IT" sz="1200" dirty="0" err="1" smtClean="0">
                <a:latin typeface="Arial" pitchFamily="34" charset="0"/>
                <a:cs typeface="Arial" pitchFamily="34" charset="0"/>
              </a:rPr>
              <a:t>Tree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Planting</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Day</a:t>
            </a:r>
            <a:r>
              <a:rPr lang="it-IT" sz="1200" dirty="0" smtClean="0">
                <a:latin typeface="Arial" pitchFamily="34" charset="0"/>
                <a:cs typeface="Arial" pitchFamily="34" charset="0"/>
              </a:rPr>
              <a:t> e per </a:t>
            </a:r>
            <a:r>
              <a:rPr lang="it-IT" sz="1200" dirty="0" err="1" smtClean="0">
                <a:latin typeface="Arial" pitchFamily="34" charset="0"/>
                <a:cs typeface="Arial" pitchFamily="34" charset="0"/>
              </a:rPr>
              <a:t>Climate</a:t>
            </a:r>
            <a:r>
              <a:rPr lang="it-IT" sz="1200" dirty="0" smtClean="0">
                <a:latin typeface="Arial" pitchFamily="34" charset="0"/>
                <a:cs typeface="Arial" pitchFamily="34" charset="0"/>
              </a:rPr>
              <a:t> Agreement </a:t>
            </a:r>
            <a:r>
              <a:rPr lang="it-IT" sz="1200" dirty="0" err="1" smtClean="0">
                <a:latin typeface="Arial" pitchFamily="34" charset="0"/>
                <a:cs typeface="Arial" pitchFamily="34" charset="0"/>
              </a:rPr>
              <a:t>of</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Schools</a:t>
            </a:r>
            <a:r>
              <a:rPr lang="it-IT" sz="1200" dirty="0" smtClean="0">
                <a:latin typeface="Arial" pitchFamily="34" charset="0"/>
                <a:cs typeface="Arial" pitchFamily="34" charset="0"/>
              </a:rPr>
              <a:t> 2019/2025: il nostro impegno per l'ambiente !</a:t>
            </a:r>
            <a:endParaRPr lang="it-IT" sz="1200" dirty="0">
              <a:latin typeface="Arial" pitchFamily="34" charset="0"/>
              <a:cs typeface="Arial" pitchFamily="34" charset="0"/>
            </a:endParaRPr>
          </a:p>
        </p:txBody>
      </p:sp>
      <p:sp>
        <p:nvSpPr>
          <p:cNvPr id="14"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2195736" y="3573016"/>
            <a:ext cx="6696744" cy="1600438"/>
          </a:xfrm>
          <a:prstGeom prst="rect">
            <a:avLst/>
          </a:prstGeom>
          <a:noFill/>
        </p:spPr>
        <p:txBody>
          <a:bodyPr wrap="square" rtlCol="0">
            <a:spAutoFit/>
          </a:bodyPr>
          <a:lstStyle/>
          <a:p>
            <a:pPr algn="ctr"/>
            <a:r>
              <a:rPr lang="en-US" sz="1400" dirty="0" smtClean="0">
                <a:latin typeface="Arial" pitchFamily="34" charset="0"/>
                <a:cs typeface="Arial" pitchFamily="34" charset="0"/>
              </a:rPr>
              <a:t>Students! Have your say here!</a:t>
            </a:r>
          </a:p>
          <a:p>
            <a:pPr algn="ctr"/>
            <a:r>
              <a:rPr lang="en-US" sz="1400" dirty="0" smtClean="0">
                <a:latin typeface="Arial" pitchFamily="34" charset="0"/>
                <a:cs typeface="Arial" pitchFamily="34" charset="0"/>
                <a:hlinkClick r:id="rId3"/>
              </a:rPr>
              <a:t>https://wssc.enoprogramme.org/have-your-say</a:t>
            </a:r>
            <a:endParaRPr lang="en-US"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r>
              <a:rPr lang="it-IT" sz="1400" dirty="0" smtClean="0">
                <a:latin typeface="Arial" pitchFamily="34" charset="0"/>
                <a:cs typeface="Arial" pitchFamily="34" charset="0"/>
              </a:rPr>
              <a:t>Tutti gli studenti del mondo possono proporre le proprie opinioni sul cambiamento climatico e le azioni necessarie. Sarà possibile votare qui </a:t>
            </a:r>
            <a:r>
              <a:rPr lang="it-IT" sz="1400" dirty="0" smtClean="0">
                <a:latin typeface="Arial" pitchFamily="34" charset="0"/>
                <a:cs typeface="Arial" pitchFamily="34" charset="0"/>
                <a:hlinkClick r:id="rId4"/>
              </a:rPr>
              <a:t>https://bit.ly/2Uj6Gyr</a:t>
            </a:r>
            <a:r>
              <a:rPr lang="it-IT" sz="1400" dirty="0" smtClean="0">
                <a:latin typeface="Arial" pitchFamily="34" charset="0"/>
                <a:cs typeface="Arial" pitchFamily="34" charset="0"/>
              </a:rPr>
              <a:t> e condividere i commenti qui </a:t>
            </a:r>
            <a:r>
              <a:rPr lang="it-IT" sz="1400" dirty="0" smtClean="0">
                <a:latin typeface="Arial" pitchFamily="34" charset="0"/>
                <a:cs typeface="Arial" pitchFamily="34" charset="0"/>
                <a:hlinkClick r:id="rId5"/>
              </a:rPr>
              <a:t>https://www.menti.com/</a:t>
            </a:r>
            <a:r>
              <a:rPr lang="it-IT" sz="1400" dirty="0" smtClean="0">
                <a:latin typeface="Arial" pitchFamily="34" charset="0"/>
                <a:cs typeface="Arial" pitchFamily="34" charset="0"/>
              </a:rPr>
              <a:t> tra il 31 maggio e il 2 giugno 2019 usando il codice 32 17 49</a:t>
            </a:r>
            <a:endParaRPr lang="it-IT" sz="1400" dirty="0" smtClean="0">
              <a:latin typeface="Arial" pitchFamily="34" charset="0"/>
              <a:cs typeface="Arial" pitchFamily="34" charset="0"/>
              <a:hlinkClick r:id="rId6"/>
            </a:endParaRPr>
          </a:p>
        </p:txBody>
      </p:sp>
      <p:sp>
        <p:nvSpPr>
          <p:cNvPr id="10" name="Segnaposto numero diapositiva 9"/>
          <p:cNvSpPr>
            <a:spLocks noGrp="1"/>
          </p:cNvSpPr>
          <p:nvPr>
            <p:ph type="sldNum" sz="quarter" idx="12"/>
          </p:nvPr>
        </p:nvSpPr>
        <p:spPr/>
        <p:txBody>
          <a:bodyPr/>
          <a:lstStyle/>
          <a:p>
            <a:fld id="{49C48309-6BF0-49C1-8E7A-D77ACC576E99}" type="slidenum">
              <a:rPr lang="it-IT" smtClean="0"/>
              <a:pPr/>
              <a:t>48</a:t>
            </a:fld>
            <a:endParaRPr lang="it-IT"/>
          </a:p>
        </p:txBody>
      </p:sp>
      <p:pic>
        <p:nvPicPr>
          <p:cNvPr id="1026" name="Picture 2"/>
          <p:cNvPicPr>
            <a:picLocks noChangeAspect="1" noChangeArrowheads="1"/>
          </p:cNvPicPr>
          <p:nvPr/>
        </p:nvPicPr>
        <p:blipFill>
          <a:blip r:embed="rId7" cstate="print"/>
          <a:srcRect/>
          <a:stretch>
            <a:fillRect/>
          </a:stretch>
        </p:blipFill>
        <p:spPr bwMode="auto">
          <a:xfrm>
            <a:off x="2339752" y="332656"/>
            <a:ext cx="6145378" cy="2706043"/>
          </a:xfrm>
          <a:prstGeom prst="rect">
            <a:avLst/>
          </a:prstGeom>
          <a:noFill/>
          <a:ln w="9525">
            <a:noFill/>
            <a:miter lim="800000"/>
            <a:headEnd/>
            <a:tailEnd/>
          </a:ln>
        </p:spPr>
      </p:pic>
      <p:sp>
        <p:nvSpPr>
          <p:cNvPr id="8"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49</a:t>
            </a:fld>
            <a:endParaRPr lang="it-IT"/>
          </a:p>
        </p:txBody>
      </p:sp>
      <p:pic>
        <p:nvPicPr>
          <p:cNvPr id="1026" name="Picture 2" descr="C:\Users\linda\Desktop\WSSC2019\Giornata-del-Mare.jpg"/>
          <p:cNvPicPr>
            <a:picLocks noChangeAspect="1" noChangeArrowheads="1"/>
          </p:cNvPicPr>
          <p:nvPr/>
        </p:nvPicPr>
        <p:blipFill>
          <a:blip r:embed="rId3" cstate="print"/>
          <a:srcRect/>
          <a:stretch>
            <a:fillRect/>
          </a:stretch>
        </p:blipFill>
        <p:spPr bwMode="auto">
          <a:xfrm>
            <a:off x="2483768" y="836712"/>
            <a:ext cx="2838450" cy="5200650"/>
          </a:xfrm>
          <a:prstGeom prst="rect">
            <a:avLst/>
          </a:prstGeom>
          <a:noFill/>
        </p:spPr>
      </p:pic>
      <p:sp>
        <p:nvSpPr>
          <p:cNvPr id="8" name="CasellaDiTesto 7"/>
          <p:cNvSpPr txBox="1"/>
          <p:nvPr/>
        </p:nvSpPr>
        <p:spPr>
          <a:xfrm>
            <a:off x="5508104" y="1124744"/>
            <a:ext cx="2880320" cy="4524315"/>
          </a:xfrm>
          <a:prstGeom prst="rect">
            <a:avLst/>
          </a:prstGeom>
          <a:noFill/>
          <a:ln w="25400">
            <a:solidFill>
              <a:schemeClr val="accent1"/>
            </a:solidFill>
          </a:ln>
        </p:spPr>
        <p:txBody>
          <a:bodyPr wrap="square" rtlCol="0">
            <a:spAutoFit/>
          </a:bodyPr>
          <a:lstStyle/>
          <a:p>
            <a:pPr algn="just"/>
            <a:r>
              <a:rPr lang="it-IT" sz="1600" dirty="0" smtClean="0">
                <a:latin typeface="Arial" pitchFamily="34" charset="0"/>
                <a:cs typeface="Arial" pitchFamily="34" charset="0"/>
              </a:rPr>
              <a:t>Il 13 febbraio 2018, con l’entrata in vigore del nuovo Decreto sul Codice della Nautica, è stata istituita la Giornata Nazionale del Mare (D. </a:t>
            </a:r>
            <a:r>
              <a:rPr lang="it-IT" sz="1600" dirty="0" err="1" smtClean="0">
                <a:latin typeface="Arial" pitchFamily="34" charset="0"/>
                <a:cs typeface="Arial" pitchFamily="34" charset="0"/>
              </a:rPr>
              <a:t>Lgs</a:t>
            </a:r>
            <a:r>
              <a:rPr lang="it-IT" sz="1600" dirty="0" smtClean="0">
                <a:latin typeface="Arial" pitchFamily="34" charset="0"/>
                <a:cs typeface="Arial" pitchFamily="34" charset="0"/>
              </a:rPr>
              <a:t>. 3 novembre 2017, n. 229 – Art. 52).</a:t>
            </a:r>
          </a:p>
          <a:p>
            <a:pPr algn="just"/>
            <a:endParaRPr lang="it-IT" sz="1600" dirty="0" smtClean="0">
              <a:latin typeface="Arial" pitchFamily="34" charset="0"/>
              <a:cs typeface="Arial" pitchFamily="34" charset="0"/>
            </a:endParaRPr>
          </a:p>
          <a:p>
            <a:pPr algn="just"/>
            <a:r>
              <a:rPr lang="it-IT" sz="1600" dirty="0" smtClean="0">
                <a:latin typeface="Arial" pitchFamily="34" charset="0"/>
                <a:cs typeface="Arial" pitchFamily="34" charset="0"/>
              </a:rPr>
              <a:t>La Repubblica italiana riconosce il giorno 11 aprile di ogni anno quale “Giornata del mare” presso gli istituti scolastici di ogni ordine e grado, al fine di sviluppare la cultura del mare inteso come risorsa di grande valore culturale, scientifico, ricreativo ed economico</a:t>
            </a:r>
            <a:endParaRPr lang="it-IT" sz="1600" dirty="0">
              <a:latin typeface="Arial" pitchFamily="34" charset="0"/>
              <a:cs typeface="Arial" pitchFamily="34" charset="0"/>
            </a:endParaRPr>
          </a:p>
        </p:txBody>
      </p:sp>
      <p:sp>
        <p:nvSpPr>
          <p:cNvPr id="9" name="Rettangolo 8"/>
          <p:cNvSpPr/>
          <p:nvPr/>
        </p:nvSpPr>
        <p:spPr>
          <a:xfrm>
            <a:off x="1763688" y="0"/>
            <a:ext cx="7272808"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Alcune </a:t>
            </a:r>
            <a:r>
              <a:rPr lang="it-IT" sz="2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iniziativE</a:t>
            </a: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IN ITALIA</a:t>
            </a:r>
            <a:endParaRPr lang="it-IT"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2339752" y="2132856"/>
            <a:ext cx="6552728" cy="3046988"/>
          </a:xfrm>
          <a:prstGeom prst="rect">
            <a:avLst/>
          </a:prstGeom>
          <a:noFill/>
        </p:spPr>
        <p:txBody>
          <a:bodyPr wrap="square" rtlCol="0">
            <a:spAutoFit/>
          </a:bodyPr>
          <a:lstStyle/>
          <a:p>
            <a:pPr algn="just"/>
            <a:r>
              <a:rPr lang="it-IT" sz="1600" dirty="0" smtClean="0">
                <a:latin typeface="Arial" pitchFamily="34" charset="0"/>
                <a:cs typeface="Arial" pitchFamily="34" charset="0"/>
              </a:rPr>
              <a:t>Il summit mondiale degli studenti per il clima coinvolge</a:t>
            </a:r>
            <a:r>
              <a:rPr lang="it-IT" sz="1600" i="1" dirty="0" smtClean="0">
                <a:latin typeface="Arial" pitchFamily="34" charset="0"/>
                <a:cs typeface="Arial" pitchFamily="34" charset="0"/>
              </a:rPr>
              <a:t> </a:t>
            </a:r>
            <a:r>
              <a:rPr lang="it-IT" sz="1600" dirty="0" smtClean="0">
                <a:latin typeface="Arial" pitchFamily="34" charset="0"/>
                <a:cs typeface="Arial" pitchFamily="34" charset="0"/>
              </a:rPr>
              <a:t>studenti (14-17 anni) affinché possano condividere le proprie esperienze sui cambiamenti climatici e possano discutere su come: </a:t>
            </a:r>
            <a:br>
              <a:rPr lang="it-IT" sz="1600" dirty="0" smtClean="0">
                <a:latin typeface="Arial" pitchFamily="34" charset="0"/>
                <a:cs typeface="Arial" pitchFamily="34" charset="0"/>
              </a:rPr>
            </a:br>
            <a:endParaRPr lang="it-IT" sz="1600" dirty="0" smtClean="0">
              <a:latin typeface="Arial" pitchFamily="34" charset="0"/>
              <a:cs typeface="Arial" pitchFamily="34" charset="0"/>
            </a:endParaRPr>
          </a:p>
          <a:p>
            <a:pPr>
              <a:buFontTx/>
              <a:buChar char="-"/>
            </a:pPr>
            <a:r>
              <a:rPr lang="it-IT" sz="1600" dirty="0" smtClean="0">
                <a:latin typeface="Arial" pitchFamily="34" charset="0"/>
                <a:cs typeface="Arial" pitchFamily="34" charset="0"/>
              </a:rPr>
              <a:t> agire personalmente ed individualmente</a:t>
            </a:r>
            <a:br>
              <a:rPr lang="it-IT" sz="1600" dirty="0" smtClean="0">
                <a:latin typeface="Arial" pitchFamily="34" charset="0"/>
                <a:cs typeface="Arial" pitchFamily="34" charset="0"/>
              </a:rPr>
            </a:br>
            <a:r>
              <a:rPr lang="it-IT" sz="1600" dirty="0" smtClean="0">
                <a:latin typeface="Arial" pitchFamily="34" charset="0"/>
                <a:cs typeface="Arial" pitchFamily="34" charset="0"/>
              </a:rPr>
              <a:t>- mostrare esempi</a:t>
            </a:r>
          </a:p>
          <a:p>
            <a:pPr>
              <a:buFontTx/>
              <a:buChar char="-"/>
            </a:pPr>
            <a:r>
              <a:rPr lang="it-IT" sz="1600" dirty="0" smtClean="0">
                <a:latin typeface="Arial" pitchFamily="34" charset="0"/>
                <a:cs typeface="Arial" pitchFamily="34" charset="0"/>
              </a:rPr>
              <a:t> mobilitare altri studenti nel mondo </a:t>
            </a:r>
          </a:p>
          <a:p>
            <a:pPr>
              <a:buFontTx/>
              <a:buChar char="-"/>
            </a:pPr>
            <a:endParaRPr lang="it-IT" sz="1600" dirty="0" smtClean="0">
              <a:latin typeface="Arial" pitchFamily="34" charset="0"/>
              <a:cs typeface="Arial" pitchFamily="34" charset="0"/>
            </a:endParaRPr>
          </a:p>
          <a:p>
            <a:pPr algn="just"/>
            <a:r>
              <a:rPr lang="it-IT" sz="1600" dirty="0" smtClean="0">
                <a:latin typeface="Arial" pitchFamily="34" charset="0"/>
                <a:cs typeface="Arial" pitchFamily="34" charset="0"/>
              </a:rPr>
              <a:t>al fine di realizzare azioni concrete e misurabili contro il cambiamento climatico.  Studenti e insegnanti di circa 100 paesi si uniranno a questo summit che è supportato dai ministeri finlandesi e approvato dal presidente della Finlandia, </a:t>
            </a:r>
            <a:r>
              <a:rPr lang="it-IT" sz="1600" dirty="0" err="1" smtClean="0">
                <a:latin typeface="Arial" pitchFamily="34" charset="0"/>
                <a:cs typeface="Arial" pitchFamily="34" charset="0"/>
              </a:rPr>
              <a:t>Sauli</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Niinistö</a:t>
            </a:r>
            <a:r>
              <a:rPr lang="it-IT" sz="1600" dirty="0" smtClean="0">
                <a:latin typeface="Arial" pitchFamily="34" charset="0"/>
                <a:cs typeface="Arial" pitchFamily="34" charset="0"/>
              </a:rPr>
              <a:t>.</a:t>
            </a:r>
            <a:endParaRPr lang="it-IT" sz="1600" dirty="0">
              <a:latin typeface="Arial" pitchFamily="34" charset="0"/>
              <a:cs typeface="Arial" pitchFamily="34" charset="0"/>
            </a:endParaRPr>
          </a:p>
        </p:txBody>
      </p:sp>
      <p:pic>
        <p:nvPicPr>
          <p:cNvPr id="1026" name="Picture 2" descr="https://www.glistatigenerali.com/wp-content/uploads/2018/12/9904-10693-800x540.jpg"/>
          <p:cNvPicPr>
            <a:picLocks noChangeAspect="1" noChangeArrowheads="1"/>
          </p:cNvPicPr>
          <p:nvPr/>
        </p:nvPicPr>
        <p:blipFill>
          <a:blip r:embed="rId3" cstate="print"/>
          <a:srcRect/>
          <a:stretch>
            <a:fillRect/>
          </a:stretch>
        </p:blipFill>
        <p:spPr bwMode="auto">
          <a:xfrm>
            <a:off x="6732240" y="5157192"/>
            <a:ext cx="2093001" cy="1412776"/>
          </a:xfrm>
          <a:prstGeom prst="rect">
            <a:avLst/>
          </a:prstGeom>
          <a:noFill/>
        </p:spPr>
      </p:pic>
      <p:sp>
        <p:nvSpPr>
          <p:cNvPr id="8" name="Segnaposto numero diapositiva 7"/>
          <p:cNvSpPr>
            <a:spLocks noGrp="1"/>
          </p:cNvSpPr>
          <p:nvPr>
            <p:ph type="sldNum" sz="quarter" idx="12"/>
          </p:nvPr>
        </p:nvSpPr>
        <p:spPr/>
        <p:txBody>
          <a:bodyPr/>
          <a:lstStyle/>
          <a:p>
            <a:fld id="{49C48309-6BF0-49C1-8E7A-D77ACC576E99}" type="slidenum">
              <a:rPr lang="it-IT" smtClean="0"/>
              <a:pPr/>
              <a:t>5</a:t>
            </a:fld>
            <a:endParaRPr lang="it-IT"/>
          </a:p>
        </p:txBody>
      </p:sp>
      <p:sp>
        <p:nvSpPr>
          <p:cNvPr id="12" name="Titolo 1"/>
          <p:cNvSpPr txBox="1">
            <a:spLocks/>
          </p:cNvSpPr>
          <p:nvPr/>
        </p:nvSpPr>
        <p:spPr>
          <a:xfrm>
            <a:off x="1763688" y="116632"/>
            <a:ext cx="7272808" cy="189436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t>WORLD SUMMIT OF STUDENTS FOR CLIMATE </a:t>
            </a:r>
            <a:b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smtClean="0">
                <a:ln>
                  <a:noFill/>
                </a:ln>
                <a:solidFill>
                  <a:schemeClr val="accent1"/>
                </a:solidFill>
                <a:effectLst/>
                <a:uLnTx/>
                <a:uFillTx/>
                <a:latin typeface="Arial" pitchFamily="34" charset="0"/>
                <a:ea typeface="+mj-ea"/>
                <a:cs typeface="Arial" pitchFamily="34" charset="0"/>
              </a:rPr>
              <a:t>29 MAY – 5 JUNE 2019</a:t>
            </a:r>
            <a: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t/>
            </a:r>
            <a:b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t>SUMMIT MONDIALE DEGLI STUDENTI  PER IL CLIMA </a:t>
            </a:r>
            <a:br>
              <a:rPr kumimoji="0" lang="en-US" sz="1400" b="1" i="0" u="none" strike="noStrike" kern="1200" cap="small" spc="0" normalizeH="0" baseline="0" noProof="0" smtClean="0">
                <a:ln>
                  <a:noFill/>
                </a:ln>
                <a:solidFill>
                  <a:srgbClr val="00642D"/>
                </a:solidFill>
                <a:effectLst/>
                <a:uLnTx/>
                <a:uFillTx/>
                <a:latin typeface="Arial" pitchFamily="34" charset="0"/>
                <a:ea typeface="+mj-ea"/>
                <a:cs typeface="Arial" pitchFamily="34" charset="0"/>
              </a:rPr>
            </a:br>
            <a:r>
              <a:rPr kumimoji="0" lang="en-US" sz="1400" b="1" i="0" u="none" strike="noStrike" kern="1200" cap="small" spc="0" normalizeH="0" baseline="0" noProof="0" smtClean="0">
                <a:ln>
                  <a:noFill/>
                </a:ln>
                <a:solidFill>
                  <a:schemeClr val="tx2"/>
                </a:solidFill>
                <a:effectLst/>
                <a:uLnTx/>
                <a:uFillTx/>
                <a:latin typeface="Arial" pitchFamily="34" charset="0"/>
                <a:ea typeface="+mj-ea"/>
                <a:cs typeface="Arial" pitchFamily="34" charset="0"/>
              </a:rPr>
              <a:t/>
            </a:r>
            <a:br>
              <a:rPr kumimoji="0" lang="en-US" sz="1400" b="1" i="0" u="none" strike="noStrike" kern="1200" cap="small" spc="0" normalizeH="0" baseline="0" noProof="0" smtClean="0">
                <a:ln>
                  <a:noFill/>
                </a:ln>
                <a:solidFill>
                  <a:schemeClr val="tx2"/>
                </a:solidFill>
                <a:effectLst/>
                <a:uLnTx/>
                <a:uFillTx/>
                <a:latin typeface="Arial" pitchFamily="34" charset="0"/>
                <a:ea typeface="+mj-ea"/>
                <a:cs typeface="Arial" pitchFamily="34" charset="0"/>
              </a:rPr>
            </a:br>
            <a:endParaRPr kumimoji="0" lang="it-IT" sz="1400" b="1" i="0" u="none" strike="noStrike" kern="1200" cap="small" spc="0" normalizeH="0" baseline="0" noProof="0" dirty="0">
              <a:ln>
                <a:noFill/>
              </a:ln>
              <a:solidFill>
                <a:schemeClr val="tx2"/>
              </a:solidFill>
              <a:effectLst/>
              <a:uLnTx/>
              <a:uFillTx/>
              <a:latin typeface="Arial" pitchFamily="34" charset="0"/>
              <a:ea typeface="+mj-ea"/>
              <a:cs typeface="Arial" pitchFamily="34" charset="0"/>
            </a:endParaRPr>
          </a:p>
        </p:txBody>
      </p:sp>
      <p:sp>
        <p:nvSpPr>
          <p:cNvPr id="13" name="Cornice 12"/>
          <p:cNvSpPr/>
          <p:nvPr/>
        </p:nvSpPr>
        <p:spPr>
          <a:xfrm>
            <a:off x="2771800" y="138786"/>
            <a:ext cx="5328592" cy="17281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 name="Picture 2" descr="Nessuna descrizione della foto disponibile."/>
          <p:cNvPicPr>
            <a:picLocks noChangeAspect="1" noChangeArrowheads="1"/>
          </p:cNvPicPr>
          <p:nvPr/>
        </p:nvPicPr>
        <p:blipFill>
          <a:blip r:embed="rId4" cstate="print"/>
          <a:srcRect/>
          <a:stretch>
            <a:fillRect/>
          </a:stretch>
        </p:blipFill>
        <p:spPr bwMode="auto">
          <a:xfrm>
            <a:off x="251520" y="332656"/>
            <a:ext cx="1944216" cy="1458162"/>
          </a:xfrm>
          <a:prstGeom prst="rect">
            <a:avLst/>
          </a:prstGeom>
          <a:noFill/>
          <a:ln w="25400">
            <a:solidFill>
              <a:schemeClr val="accent1"/>
            </a:solidFill>
          </a:ln>
        </p:spPr>
      </p:pic>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50</a:t>
            </a:fld>
            <a:endParaRPr lang="it-IT"/>
          </a:p>
        </p:txBody>
      </p:sp>
      <p:sp>
        <p:nvSpPr>
          <p:cNvPr id="9" name="Rettangolo 8"/>
          <p:cNvSpPr/>
          <p:nvPr/>
        </p:nvSpPr>
        <p:spPr>
          <a:xfrm>
            <a:off x="1763688" y="0"/>
            <a:ext cx="7272808"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Accade in questo periodo</a:t>
            </a:r>
          </a:p>
          <a:p>
            <a:pPr algn="ctr"/>
            <a: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a:t>
            </a:r>
            <a:r>
              <a:rPr lang="it-IT" sz="2400" b="1" cap="all" spc="0" dirty="0" err="1"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italia</a:t>
            </a:r>
            <a: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Nella nostra zona …</a:t>
            </a:r>
            <a:endParaRPr lang="it-IT" sz="2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p:cNvPicPr>
            <a:picLocks noChangeAspect="1" noChangeArrowheads="1"/>
          </p:cNvPicPr>
          <p:nvPr/>
        </p:nvPicPr>
        <p:blipFill>
          <a:blip r:embed="rId3" cstate="print"/>
          <a:srcRect/>
          <a:stretch>
            <a:fillRect/>
          </a:stretch>
        </p:blipFill>
        <p:spPr bwMode="auto">
          <a:xfrm>
            <a:off x="2627784" y="3238500"/>
            <a:ext cx="5362575" cy="3619500"/>
          </a:xfrm>
          <a:prstGeom prst="rect">
            <a:avLst/>
          </a:prstGeom>
          <a:noFill/>
          <a:ln w="9525">
            <a:noFill/>
            <a:miter lim="800000"/>
            <a:headEnd/>
            <a:tailEnd/>
          </a:ln>
        </p:spPr>
      </p:pic>
      <p:pic>
        <p:nvPicPr>
          <p:cNvPr id="2050" name="Picture 2" descr="C:\Users\linda\Desktop\Telefonino Linda\2018 de simone\P_20181126_165008.jpg"/>
          <p:cNvPicPr>
            <a:picLocks noChangeAspect="1" noChangeArrowheads="1"/>
          </p:cNvPicPr>
          <p:nvPr/>
        </p:nvPicPr>
        <p:blipFill>
          <a:blip r:embed="rId4" cstate="print"/>
          <a:srcRect/>
          <a:stretch>
            <a:fillRect/>
          </a:stretch>
        </p:blipFill>
        <p:spPr bwMode="auto">
          <a:xfrm>
            <a:off x="2627784" y="1124744"/>
            <a:ext cx="5328592" cy="1944216"/>
          </a:xfrm>
          <a:prstGeom prst="rect">
            <a:avLst/>
          </a:prstGeom>
          <a:noFill/>
        </p:spPr>
      </p:pic>
      <p:sp>
        <p:nvSpPr>
          <p:cNvPr id="11"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51</a:t>
            </a:fld>
            <a:endParaRPr lang="it-IT"/>
          </a:p>
        </p:txBody>
      </p:sp>
      <p:sp>
        <p:nvSpPr>
          <p:cNvPr id="9" name="Rettangolo 8"/>
          <p:cNvSpPr/>
          <p:nvPr/>
        </p:nvSpPr>
        <p:spPr>
          <a:xfrm>
            <a:off x="1763688" y="0"/>
            <a:ext cx="7272808"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Conseguenze del </a:t>
            </a:r>
            <a:b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it-IT" sz="2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MANCATO RISPETTO DELLA NATURA</a:t>
            </a:r>
            <a:endParaRPr lang="it-IT" sz="2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CasellaDiTesto 7"/>
          <p:cNvSpPr txBox="1"/>
          <p:nvPr/>
        </p:nvSpPr>
        <p:spPr>
          <a:xfrm>
            <a:off x="1979712" y="1052736"/>
            <a:ext cx="6733256" cy="830997"/>
          </a:xfrm>
          <a:prstGeom prst="rect">
            <a:avLst/>
          </a:prstGeom>
          <a:noFill/>
        </p:spPr>
        <p:txBody>
          <a:bodyPr wrap="square" rtlCol="0">
            <a:spAutoFit/>
          </a:bodyPr>
          <a:lstStyle/>
          <a:p>
            <a:r>
              <a:rPr lang="it-IT" sz="1600" dirty="0" smtClean="0">
                <a:latin typeface="Arial" pitchFamily="34" charset="0"/>
                <a:cs typeface="Arial" pitchFamily="34" charset="0"/>
              </a:rPr>
              <a:t>In provincia di Latina 30 morti ogni anno per amianto, nucleare e rifiuti : </a:t>
            </a:r>
            <a:br>
              <a:rPr lang="it-IT" sz="1600" dirty="0" smtClean="0">
                <a:latin typeface="Arial" pitchFamily="34" charset="0"/>
                <a:cs typeface="Arial" pitchFamily="34" charset="0"/>
              </a:rPr>
            </a:br>
            <a:r>
              <a:rPr lang="it-IT" sz="1600" dirty="0" smtClean="0">
                <a:latin typeface="Arial" pitchFamily="34" charset="0"/>
                <a:cs typeface="Arial" pitchFamily="34" charset="0"/>
              </a:rPr>
              <a:t>la denuncia di </a:t>
            </a:r>
            <a:r>
              <a:rPr lang="it-IT" sz="1600" dirty="0" err="1" smtClean="0">
                <a:latin typeface="Arial" pitchFamily="34" charset="0"/>
                <a:cs typeface="Arial" pitchFamily="34" charset="0"/>
              </a:rPr>
              <a:t>Ona</a:t>
            </a:r>
            <a:r>
              <a:rPr lang="it-IT" sz="1600" dirty="0" smtClean="0">
                <a:latin typeface="Arial" pitchFamily="34" charset="0"/>
                <a:cs typeface="Arial" pitchFamily="34" charset="0"/>
              </a:rPr>
              <a:t> (osservatorio nazionale amianto) </a:t>
            </a:r>
            <a:br>
              <a:rPr lang="it-IT" sz="1600" dirty="0" smtClean="0">
                <a:latin typeface="Arial" pitchFamily="34" charset="0"/>
                <a:cs typeface="Arial" pitchFamily="34" charset="0"/>
              </a:rPr>
            </a:br>
            <a:r>
              <a:rPr lang="it-IT" sz="1600" dirty="0" smtClean="0">
                <a:latin typeface="Arial" pitchFamily="34" charset="0"/>
                <a:cs typeface="Arial" pitchFamily="34" charset="0"/>
                <a:hlinkClick r:id="rId3"/>
              </a:rPr>
              <a:t>news24.it 14/04/2019</a:t>
            </a:r>
            <a:endParaRPr lang="it-IT" dirty="0"/>
          </a:p>
        </p:txBody>
      </p:sp>
      <p:pic>
        <p:nvPicPr>
          <p:cNvPr id="2" name="Picture 2" descr="https://www.news-24.it/wp-content/uploads/2019/04/Alcanterini-Reggiani-Cardillo-Ascione-e-Bonanni-681x454.jpg"/>
          <p:cNvPicPr>
            <a:picLocks noChangeAspect="1" noChangeArrowheads="1"/>
          </p:cNvPicPr>
          <p:nvPr/>
        </p:nvPicPr>
        <p:blipFill>
          <a:blip r:embed="rId4" cstate="print"/>
          <a:srcRect/>
          <a:stretch>
            <a:fillRect/>
          </a:stretch>
        </p:blipFill>
        <p:spPr bwMode="auto">
          <a:xfrm>
            <a:off x="2555776" y="2060848"/>
            <a:ext cx="5622429" cy="3748287"/>
          </a:xfrm>
          <a:prstGeom prst="rect">
            <a:avLst/>
          </a:prstGeom>
          <a:noFill/>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52</a:t>
            </a:fld>
            <a:endParaRPr lang="it-IT"/>
          </a:p>
        </p:txBody>
      </p:sp>
      <p:pic>
        <p:nvPicPr>
          <p:cNvPr id="2" name="Picture 2"/>
          <p:cNvPicPr>
            <a:picLocks noChangeAspect="1" noChangeArrowheads="1"/>
          </p:cNvPicPr>
          <p:nvPr/>
        </p:nvPicPr>
        <p:blipFill>
          <a:blip r:embed="rId3" cstate="print"/>
          <a:srcRect/>
          <a:stretch>
            <a:fillRect/>
          </a:stretch>
        </p:blipFill>
        <p:spPr bwMode="auto">
          <a:xfrm>
            <a:off x="3635896" y="1628800"/>
            <a:ext cx="3455285" cy="4869160"/>
          </a:xfrm>
          <a:prstGeom prst="rect">
            <a:avLst/>
          </a:prstGeom>
          <a:noFill/>
          <a:ln w="9525">
            <a:noFill/>
            <a:miter lim="800000"/>
            <a:headEnd/>
            <a:tailEnd/>
          </a:ln>
        </p:spPr>
      </p:pic>
      <p:sp>
        <p:nvSpPr>
          <p:cNvPr id="9" name="Rettangolo 8"/>
          <p:cNvSpPr/>
          <p:nvPr/>
        </p:nvSpPr>
        <p:spPr>
          <a:xfrm>
            <a:off x="1763688" y="0"/>
            <a:ext cx="7272808"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Alcune </a:t>
            </a:r>
            <a:r>
              <a:rPr lang="it-IT" sz="2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iniziativE</a:t>
            </a: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IN ITALIA</a:t>
            </a:r>
            <a:endParaRPr lang="it-IT"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a:blip r:embed="rId4" cstate="print"/>
          <a:srcRect/>
          <a:stretch>
            <a:fillRect/>
          </a:stretch>
        </p:blipFill>
        <p:spPr bwMode="auto">
          <a:xfrm>
            <a:off x="323528" y="476672"/>
            <a:ext cx="2371725" cy="2209800"/>
          </a:xfrm>
          <a:prstGeom prst="rect">
            <a:avLst/>
          </a:prstGeom>
          <a:noFill/>
          <a:ln w="38100">
            <a:solidFill>
              <a:schemeClr val="accent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851920" y="1268760"/>
            <a:ext cx="3222873" cy="225491"/>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3851920" y="620688"/>
            <a:ext cx="3024336" cy="529953"/>
          </a:xfrm>
          <a:prstGeom prst="rect">
            <a:avLst/>
          </a:prstGeom>
          <a:noFill/>
          <a:ln w="9525">
            <a:noFill/>
            <a:miter lim="800000"/>
            <a:headEnd/>
            <a:tailEnd/>
          </a:ln>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53</a:t>
            </a:fld>
            <a:endParaRPr lang="it-IT"/>
          </a:p>
        </p:txBody>
      </p:sp>
      <p:sp>
        <p:nvSpPr>
          <p:cNvPr id="9" name="Rettangolo 8"/>
          <p:cNvSpPr/>
          <p:nvPr/>
        </p:nvSpPr>
        <p:spPr>
          <a:xfrm>
            <a:off x="1763688" y="0"/>
            <a:ext cx="7272808"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RINGRAZIAMENTI</a:t>
            </a:r>
            <a:endParaRPr lang="it-IT"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CasellaDiTesto 9"/>
          <p:cNvSpPr txBox="1"/>
          <p:nvPr/>
        </p:nvSpPr>
        <p:spPr>
          <a:xfrm>
            <a:off x="1835696" y="620688"/>
            <a:ext cx="7128792" cy="1569660"/>
          </a:xfrm>
          <a:prstGeom prst="rect">
            <a:avLst/>
          </a:prstGeom>
          <a:noFill/>
        </p:spPr>
        <p:txBody>
          <a:bodyPr wrap="square" rtlCol="0">
            <a:spAutoFit/>
          </a:bodyPr>
          <a:lstStyle/>
          <a:p>
            <a:pPr>
              <a:buFont typeface="Arial" pitchFamily="34" charset="0"/>
              <a:buChar char="•"/>
            </a:pPr>
            <a:r>
              <a:rPr lang="it-IT" sz="1200" dirty="0" smtClean="0">
                <a:latin typeface="Arial" pitchFamily="34" charset="0"/>
                <a:cs typeface="Arial" pitchFamily="34" charset="0"/>
              </a:rPr>
              <a:t> alla mia famiglia</a:t>
            </a:r>
          </a:p>
          <a:p>
            <a:pPr>
              <a:buFont typeface="Arial" pitchFamily="34" charset="0"/>
              <a:buChar char="•"/>
            </a:pPr>
            <a:r>
              <a:rPr lang="it-IT" sz="1200" dirty="0" smtClean="0">
                <a:latin typeface="Arial" pitchFamily="34" charset="0"/>
                <a:cs typeface="Arial" pitchFamily="34" charset="0"/>
              </a:rPr>
              <a:t> ai medici </a:t>
            </a:r>
            <a:r>
              <a:rPr lang="it-IT" sz="1200" dirty="0" err="1" smtClean="0">
                <a:latin typeface="Arial" pitchFamily="34" charset="0"/>
                <a:cs typeface="Arial" pitchFamily="34" charset="0"/>
              </a:rPr>
              <a:t>Baiano</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Fattoruso</a:t>
            </a:r>
            <a:r>
              <a:rPr lang="it-IT" sz="1200" dirty="0" smtClean="0">
                <a:latin typeface="Arial" pitchFamily="34" charset="0"/>
                <a:cs typeface="Arial" pitchFamily="34" charset="0"/>
              </a:rPr>
              <a:t>, Fontana</a:t>
            </a:r>
            <a:r>
              <a:rPr lang="it-IT" sz="1200" smtClean="0">
                <a:latin typeface="Arial" pitchFamily="34" charset="0"/>
                <a:cs typeface="Arial" pitchFamily="34" charset="0"/>
              </a:rPr>
              <a:t>, Galizia, Ricci </a:t>
            </a:r>
            <a:r>
              <a:rPr lang="it-IT" sz="1200" dirty="0" smtClean="0">
                <a:latin typeface="Arial" pitchFamily="34" charset="0"/>
                <a:cs typeface="Arial" pitchFamily="34" charset="0"/>
              </a:rPr>
              <a:t>… ed agli infermieri</a:t>
            </a:r>
          </a:p>
          <a:p>
            <a:pPr>
              <a:buFont typeface="Arial" pitchFamily="34" charset="0"/>
              <a:buChar char="•"/>
            </a:pPr>
            <a:r>
              <a:rPr lang="it-IT" sz="1200" dirty="0" smtClean="0">
                <a:latin typeface="Arial" pitchFamily="34" charset="0"/>
                <a:cs typeface="Arial" pitchFamily="34" charset="0"/>
              </a:rPr>
              <a:t> alla dirigente dell’</a:t>
            </a:r>
            <a:r>
              <a:rPr lang="en-US" sz="1200" dirty="0" err="1" smtClean="0">
                <a:latin typeface="Arial" pitchFamily="34" charset="0"/>
                <a:cs typeface="Arial" pitchFamily="34" charset="0"/>
              </a:rPr>
              <a:t>Istituto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Tecnico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Economico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Vittorio</a:t>
            </a:r>
            <a:r>
              <a:rPr lang="en-US" sz="1200" dirty="0" smtClean="0">
                <a:latin typeface="Arial" pitchFamily="34" charset="0"/>
                <a:cs typeface="Arial" pitchFamily="34" charset="0"/>
              </a:rPr>
              <a:t> Veneto – </a:t>
            </a:r>
            <a:r>
              <a:rPr lang="en-US" sz="1200" dirty="0" err="1" smtClean="0">
                <a:latin typeface="Arial" pitchFamily="34" charset="0"/>
                <a:cs typeface="Arial" pitchFamily="34" charset="0"/>
              </a:rPr>
              <a:t>Salvemini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di</a:t>
            </a:r>
            <a:r>
              <a:rPr lang="en-US" sz="1200" dirty="0" smtClean="0">
                <a:latin typeface="Arial" pitchFamily="34" charset="0"/>
                <a:cs typeface="Arial" pitchFamily="34" charset="0"/>
              </a:rPr>
              <a:t> Latina </a:t>
            </a:r>
            <a:r>
              <a:rPr lang="it-IT" sz="1200" dirty="0" smtClean="0">
                <a:latin typeface="Arial" pitchFamily="34" charset="0"/>
                <a:cs typeface="Arial" pitchFamily="34" charset="0"/>
              </a:rPr>
              <a:t>Giovanna </a:t>
            </a:r>
            <a:r>
              <a:rPr lang="it-IT" sz="1200" dirty="0" err="1" smtClean="0">
                <a:latin typeface="Arial" pitchFamily="34" charset="0"/>
                <a:cs typeface="Arial" pitchFamily="34" charset="0"/>
              </a:rPr>
              <a:t>Bellardini</a:t>
            </a:r>
            <a:endParaRPr lang="it-IT" sz="1200" dirty="0" smtClean="0">
              <a:latin typeface="Arial" pitchFamily="34" charset="0"/>
              <a:cs typeface="Arial" pitchFamily="34" charset="0"/>
            </a:endParaRPr>
          </a:p>
          <a:p>
            <a:pPr>
              <a:buFont typeface="Arial" pitchFamily="34" charset="0"/>
              <a:buChar char="•"/>
            </a:pPr>
            <a:r>
              <a:rPr lang="it-IT" sz="1200" dirty="0" smtClean="0">
                <a:latin typeface="Arial" pitchFamily="34" charset="0"/>
                <a:cs typeface="Arial" pitchFamily="34" charset="0"/>
              </a:rPr>
              <a:t> al vicario dell’</a:t>
            </a:r>
            <a:r>
              <a:rPr lang="en-US" sz="1200" dirty="0" err="1" smtClean="0">
                <a:latin typeface="Arial" pitchFamily="34" charset="0"/>
                <a:cs typeface="Arial" pitchFamily="34" charset="0"/>
              </a:rPr>
              <a:t>Istituto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Tecnico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Economico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Vittorio</a:t>
            </a:r>
            <a:r>
              <a:rPr lang="en-US" sz="1200" dirty="0" smtClean="0">
                <a:latin typeface="Arial" pitchFamily="34" charset="0"/>
                <a:cs typeface="Arial" pitchFamily="34" charset="0"/>
              </a:rPr>
              <a:t> Veneto – </a:t>
            </a:r>
            <a:r>
              <a:rPr lang="en-US" sz="1200" dirty="0" err="1" smtClean="0">
                <a:latin typeface="Arial" pitchFamily="34" charset="0"/>
                <a:cs typeface="Arial" pitchFamily="34" charset="0"/>
              </a:rPr>
              <a:t>Salvemini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di</a:t>
            </a:r>
            <a:r>
              <a:rPr lang="en-US" sz="1200" dirty="0" smtClean="0">
                <a:latin typeface="Arial" pitchFamily="34" charset="0"/>
                <a:cs typeface="Arial" pitchFamily="34" charset="0"/>
              </a:rPr>
              <a:t> Latina  </a:t>
            </a:r>
            <a:r>
              <a:rPr lang="it-IT" sz="1200" dirty="0" smtClean="0">
                <a:latin typeface="Arial" pitchFamily="34" charset="0"/>
                <a:cs typeface="Arial" pitchFamily="34" charset="0"/>
              </a:rPr>
              <a:t>Paolo </a:t>
            </a:r>
            <a:r>
              <a:rPr lang="it-IT" sz="1200" dirty="0" err="1" smtClean="0">
                <a:latin typeface="Arial" pitchFamily="34" charset="0"/>
                <a:cs typeface="Arial" pitchFamily="34" charset="0"/>
              </a:rPr>
              <a:t>Incollingo</a:t>
            </a:r>
            <a:endParaRPr lang="it-IT" sz="1200" dirty="0" smtClean="0">
              <a:latin typeface="Arial" pitchFamily="34" charset="0"/>
              <a:cs typeface="Arial" pitchFamily="34" charset="0"/>
            </a:endParaRPr>
          </a:p>
          <a:p>
            <a:pPr>
              <a:buFont typeface="Arial" pitchFamily="34" charset="0"/>
              <a:buChar char="•"/>
            </a:pPr>
            <a:r>
              <a:rPr lang="it-IT" sz="1200" dirty="0" smtClean="0">
                <a:latin typeface="Arial" pitchFamily="34" charset="0"/>
                <a:cs typeface="Arial" pitchFamily="34" charset="0"/>
              </a:rPr>
              <a:t> alla delegazione italiana</a:t>
            </a:r>
          </a:p>
          <a:p>
            <a:pPr>
              <a:buFont typeface="Arial" pitchFamily="34" charset="0"/>
              <a:buChar char="•"/>
            </a:pPr>
            <a:r>
              <a:rPr lang="it-IT" sz="1200" dirty="0" smtClean="0">
                <a:latin typeface="Arial" pitchFamily="34" charset="0"/>
                <a:cs typeface="Arial" pitchFamily="34" charset="0"/>
              </a:rPr>
              <a:t> a Paolo Sottocorona, meteorologo in “Omnibus” La7 </a:t>
            </a:r>
          </a:p>
          <a:p>
            <a:pPr>
              <a:buFont typeface="Arial" pitchFamily="34" charset="0"/>
              <a:buChar char="•"/>
            </a:pPr>
            <a:r>
              <a:rPr lang="it-IT" sz="1200" dirty="0" smtClean="0">
                <a:latin typeface="Arial" pitchFamily="34" charset="0"/>
                <a:cs typeface="Arial" pitchFamily="34" charset="0"/>
              </a:rPr>
              <a:t> a quanti, in questi anni, hanno creduto nel progetto ENO e continueranno a farlo</a:t>
            </a:r>
          </a:p>
          <a:p>
            <a:pPr>
              <a:buFont typeface="Arial" pitchFamily="34" charset="0"/>
              <a:buChar char="•"/>
            </a:pPr>
            <a:r>
              <a:rPr lang="it-IT" sz="1200" dirty="0" smtClean="0">
                <a:latin typeface="Arial" pitchFamily="34" charset="0"/>
                <a:cs typeface="Arial" pitchFamily="34" charset="0"/>
              </a:rPr>
              <a:t> a tutti coloro che mi sono accanto e che dimostrano la propria vicinanza anche se fisicamente distanti</a:t>
            </a:r>
            <a:endParaRPr lang="it-IT" sz="1200" dirty="0">
              <a:latin typeface="Arial" pitchFamily="34" charset="0"/>
              <a:cs typeface="Arial" pitchFamily="34" charset="0"/>
            </a:endParaRPr>
          </a:p>
        </p:txBody>
      </p:sp>
      <p:pic>
        <p:nvPicPr>
          <p:cNvPr id="60418" name="Picture 2" descr="http://www.descrittiva.it/calip/tumori2016.gif"/>
          <p:cNvPicPr>
            <a:picLocks noChangeAspect="1" noChangeArrowheads="1"/>
          </p:cNvPicPr>
          <p:nvPr/>
        </p:nvPicPr>
        <p:blipFill>
          <a:blip r:embed="rId3" cstate="print"/>
          <a:srcRect/>
          <a:stretch>
            <a:fillRect/>
          </a:stretch>
        </p:blipFill>
        <p:spPr bwMode="auto">
          <a:xfrm>
            <a:off x="3923928" y="2924944"/>
            <a:ext cx="4762500" cy="3533776"/>
          </a:xfrm>
          <a:prstGeom prst="rect">
            <a:avLst/>
          </a:prstGeom>
          <a:noFill/>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7" name="Segnaposto numero diapositiva 6"/>
          <p:cNvSpPr>
            <a:spLocks noGrp="1"/>
          </p:cNvSpPr>
          <p:nvPr>
            <p:ph type="sldNum" sz="quarter" idx="12"/>
          </p:nvPr>
        </p:nvSpPr>
        <p:spPr/>
        <p:txBody>
          <a:bodyPr/>
          <a:lstStyle/>
          <a:p>
            <a:fld id="{49C48309-6BF0-49C1-8E7A-D77ACC576E99}" type="slidenum">
              <a:rPr lang="it-IT" smtClean="0"/>
              <a:pPr/>
              <a:t>54</a:t>
            </a:fld>
            <a:endParaRPr lang="it-IT"/>
          </a:p>
        </p:txBody>
      </p:sp>
      <p:sp>
        <p:nvSpPr>
          <p:cNvPr id="9" name="Rettangolo 8"/>
          <p:cNvSpPr/>
          <p:nvPr/>
        </p:nvSpPr>
        <p:spPr>
          <a:xfrm>
            <a:off x="1763688" y="0"/>
            <a:ext cx="7272808"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DONI </a:t>
            </a:r>
            <a:r>
              <a:rPr lang="it-I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 </a:t>
            </a:r>
            <a:r>
              <a:rPr lang="it-IT" sz="2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mika</a:t>
            </a:r>
            <a:r>
              <a:rPr lang="it-I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affidati</a:t>
            </a:r>
            <a:b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ALLA DELEGAZIONE ITALIANA</a:t>
            </a:r>
          </a:p>
          <a:p>
            <a:pPr algn="ctr"/>
            <a:r>
              <a:rPr lang="it-I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 PARTE DELLA </a:t>
            </a:r>
            <a:br>
              <a:rPr lang="it-I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it-I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COORDINATRICE NAZIONALE ENO</a:t>
            </a:r>
          </a:p>
          <a:p>
            <a:pPr algn="ctr"/>
            <a:r>
              <a:rPr lang="it-IT"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LINDA GIANNINI</a:t>
            </a:r>
            <a:endParaRPr lang="it-IT"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a:blip r:embed="rId3" cstate="print"/>
          <a:srcRect/>
          <a:stretch>
            <a:fillRect/>
          </a:stretch>
        </p:blipFill>
        <p:spPr bwMode="auto">
          <a:xfrm>
            <a:off x="2483768" y="2420888"/>
            <a:ext cx="3714750" cy="2562225"/>
          </a:xfrm>
          <a:prstGeom prst="rect">
            <a:avLst/>
          </a:prstGeom>
          <a:noFill/>
          <a:ln w="9525">
            <a:noFill/>
            <a:miter lim="800000"/>
            <a:headEnd/>
            <a:tailEnd/>
          </a:ln>
        </p:spPr>
      </p:pic>
      <p:pic>
        <p:nvPicPr>
          <p:cNvPr id="1028" name="Picture 4" descr="Figura Pinocchio Disney in legno 10 cm"/>
          <p:cNvPicPr>
            <a:picLocks noChangeAspect="1" noChangeArrowheads="1"/>
          </p:cNvPicPr>
          <p:nvPr/>
        </p:nvPicPr>
        <p:blipFill>
          <a:blip r:embed="rId4" cstate="print"/>
          <a:srcRect/>
          <a:stretch>
            <a:fillRect/>
          </a:stretch>
        </p:blipFill>
        <p:spPr bwMode="auto">
          <a:xfrm>
            <a:off x="6228184" y="2492896"/>
            <a:ext cx="2160240" cy="3971029"/>
          </a:xfrm>
          <a:prstGeom prst="rect">
            <a:avLst/>
          </a:prstGeom>
          <a:noFill/>
        </p:spPr>
      </p:pic>
      <p:pic>
        <p:nvPicPr>
          <p:cNvPr id="8" name="Picture 5" descr="C:\Users\linda\Desktop\RomeCUP 2019\diag\Linda Giannini.jpg"/>
          <p:cNvPicPr>
            <a:picLocks noChangeAspect="1" noChangeArrowheads="1"/>
          </p:cNvPicPr>
          <p:nvPr/>
        </p:nvPicPr>
        <p:blipFill>
          <a:blip r:embed="rId5" cstate="print"/>
          <a:srcRect/>
          <a:stretch>
            <a:fillRect/>
          </a:stretch>
        </p:blipFill>
        <p:spPr bwMode="auto">
          <a:xfrm>
            <a:off x="7452320" y="1844824"/>
            <a:ext cx="1266825" cy="1247775"/>
          </a:xfrm>
          <a:prstGeom prst="rect">
            <a:avLst/>
          </a:prstGeom>
          <a:noFill/>
        </p:spPr>
      </p:pic>
      <p:sp>
        <p:nvSpPr>
          <p:cNvPr id="12"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2" name="Segnaposto numero diapositiva 11"/>
          <p:cNvSpPr>
            <a:spLocks noGrp="1"/>
          </p:cNvSpPr>
          <p:nvPr>
            <p:ph type="sldNum" sz="quarter" idx="12"/>
          </p:nvPr>
        </p:nvSpPr>
        <p:spPr/>
        <p:txBody>
          <a:bodyPr/>
          <a:lstStyle/>
          <a:p>
            <a:fld id="{49C48309-6BF0-49C1-8E7A-D77ACC576E99}" type="slidenum">
              <a:rPr lang="it-IT" smtClean="0"/>
              <a:pPr/>
              <a:t>55</a:t>
            </a:fld>
            <a:endParaRPr lang="it-IT"/>
          </a:p>
        </p:txBody>
      </p:sp>
      <p:pic>
        <p:nvPicPr>
          <p:cNvPr id="1026" name="Picture 2"/>
          <p:cNvPicPr>
            <a:picLocks noChangeAspect="1" noChangeArrowheads="1"/>
          </p:cNvPicPr>
          <p:nvPr/>
        </p:nvPicPr>
        <p:blipFill>
          <a:blip r:embed="rId3" cstate="print"/>
          <a:srcRect/>
          <a:stretch>
            <a:fillRect/>
          </a:stretch>
        </p:blipFill>
        <p:spPr bwMode="auto">
          <a:xfrm>
            <a:off x="3059832" y="2492896"/>
            <a:ext cx="3948113" cy="2919413"/>
          </a:xfrm>
          <a:prstGeom prst="rect">
            <a:avLst/>
          </a:prstGeom>
          <a:noFill/>
          <a:ln w="9525">
            <a:noFill/>
            <a:miter lim="800000"/>
            <a:headEnd/>
            <a:tailEnd/>
          </a:ln>
        </p:spPr>
      </p:pic>
      <p:sp>
        <p:nvSpPr>
          <p:cNvPr id="3" name="WordArt 3"/>
          <p:cNvSpPr>
            <a:spLocks noChangeArrowheads="1" noChangeShapeType="1" noTextEdit="1"/>
          </p:cNvSpPr>
          <p:nvPr/>
        </p:nvSpPr>
        <p:spPr bwMode="auto">
          <a:xfrm>
            <a:off x="3419872" y="1556792"/>
            <a:ext cx="3098800" cy="1035050"/>
          </a:xfrm>
          <a:prstGeom prst="rect">
            <a:avLst/>
          </a:prstGeom>
        </p:spPr>
        <p:txBody>
          <a:bodyPr wrap="none" fromWordArt="1">
            <a:prstTxWarp prst="textArchUp">
              <a:avLst>
                <a:gd name="adj" fmla="val 10800000"/>
              </a:avLst>
            </a:prstTxWarp>
          </a:bodyPr>
          <a:lstStyle/>
          <a:p>
            <a:pPr algn="ctr" rtl="0"/>
            <a:r>
              <a:rPr lang="it-IT" sz="2400" kern="10" spc="0" dirty="0" smtClean="0">
                <a:ln w="9525">
                  <a:solidFill>
                    <a:srgbClr val="F79646"/>
                  </a:solidFill>
                  <a:round/>
                  <a:headEnd/>
                  <a:tailEnd/>
                </a:ln>
                <a:solidFill>
                  <a:srgbClr val="FFC000"/>
                </a:solidFill>
                <a:effectLst/>
                <a:latin typeface="Arial Black"/>
              </a:rPr>
              <a:t>WSSC 2019</a:t>
            </a:r>
          </a:p>
          <a:p>
            <a:pPr algn="ctr" rtl="0"/>
            <a:r>
              <a:rPr lang="it-IT" sz="2400" kern="10" spc="0" dirty="0" smtClean="0">
                <a:ln w="9525">
                  <a:solidFill>
                    <a:srgbClr val="F79646"/>
                  </a:solidFill>
                  <a:round/>
                  <a:headEnd/>
                  <a:tailEnd/>
                </a:ln>
                <a:solidFill>
                  <a:srgbClr val="FFC000"/>
                </a:solidFill>
                <a:effectLst/>
                <a:latin typeface="Arial Black"/>
              </a:rPr>
              <a:t>buon viaggio alla</a:t>
            </a:r>
          </a:p>
          <a:p>
            <a:pPr algn="ctr" rtl="0"/>
            <a:r>
              <a:rPr lang="it-IT" sz="2400" kern="10" spc="0" dirty="0" smtClean="0">
                <a:ln w="9525">
                  <a:solidFill>
                    <a:srgbClr val="F79646"/>
                  </a:solidFill>
                  <a:round/>
                  <a:headEnd/>
                  <a:tailEnd/>
                </a:ln>
                <a:solidFill>
                  <a:srgbClr val="FFC000"/>
                </a:solidFill>
                <a:effectLst/>
                <a:latin typeface="Arial Black"/>
              </a:rPr>
              <a:t>delegazione</a:t>
            </a:r>
          </a:p>
          <a:p>
            <a:pPr algn="ctr" rtl="0"/>
            <a:r>
              <a:rPr lang="it-IT" sz="2400" kern="10" spc="0" dirty="0" smtClean="0">
                <a:ln w="9525">
                  <a:solidFill>
                    <a:srgbClr val="F79646"/>
                  </a:solidFill>
                  <a:round/>
                  <a:headEnd/>
                  <a:tailEnd/>
                </a:ln>
                <a:solidFill>
                  <a:srgbClr val="FFC000"/>
                </a:solidFill>
                <a:effectLst/>
                <a:latin typeface="Arial Black"/>
              </a:rPr>
              <a:t>italiana</a:t>
            </a:r>
            <a:endParaRPr lang="it-IT" sz="2400" kern="10" spc="0" dirty="0">
              <a:ln w="9525">
                <a:solidFill>
                  <a:srgbClr val="F79646"/>
                </a:solidFill>
                <a:round/>
                <a:headEnd/>
                <a:tailEnd/>
              </a:ln>
              <a:solidFill>
                <a:srgbClr val="FFC000"/>
              </a:solidFill>
              <a:effectLst/>
              <a:latin typeface="Arial Black"/>
            </a:endParaRPr>
          </a:p>
        </p:txBody>
      </p:sp>
      <p:sp>
        <p:nvSpPr>
          <p:cNvPr id="1028" name="WordArt 4"/>
          <p:cNvSpPr>
            <a:spLocks noChangeArrowheads="1" noChangeShapeType="1" noTextEdit="1"/>
          </p:cNvSpPr>
          <p:nvPr/>
        </p:nvSpPr>
        <p:spPr bwMode="auto">
          <a:xfrm>
            <a:off x="1979712" y="5822950"/>
            <a:ext cx="5575300" cy="1035050"/>
          </a:xfrm>
          <a:prstGeom prst="rect">
            <a:avLst/>
          </a:prstGeom>
        </p:spPr>
        <p:txBody>
          <a:bodyPr wrap="none" fromWordArt="1">
            <a:prstTxWarp prst="textArchUp">
              <a:avLst>
                <a:gd name="adj" fmla="val 10800000"/>
              </a:avLst>
            </a:prstTxWarp>
          </a:bodyPr>
          <a:lstStyle/>
          <a:p>
            <a:pPr algn="ctr" rtl="0"/>
            <a:r>
              <a:rPr lang="it-IT" sz="2400" kern="10" spc="0" dirty="0" smtClean="0">
                <a:ln w="9525">
                  <a:solidFill>
                    <a:srgbClr val="F79646"/>
                  </a:solidFill>
                  <a:round/>
                  <a:headEnd/>
                  <a:tailEnd/>
                </a:ln>
                <a:solidFill>
                  <a:srgbClr val="FFC000"/>
                </a:solidFill>
                <a:effectLst/>
                <a:latin typeface="Arial Black"/>
              </a:rPr>
              <a:t>dalla coordinatrice nazionale ENO Linda Giannini</a:t>
            </a:r>
            <a:endParaRPr lang="it-IT" sz="2400" kern="10" spc="0" dirty="0">
              <a:ln w="9525">
                <a:solidFill>
                  <a:srgbClr val="F79646"/>
                </a:solidFill>
                <a:round/>
                <a:headEnd/>
                <a:tailEnd/>
              </a:ln>
              <a:solidFill>
                <a:srgbClr val="FFC000"/>
              </a:solidFill>
              <a:effectLst/>
              <a:latin typeface="Arial Black"/>
            </a:endParaRPr>
          </a:p>
        </p:txBody>
      </p:sp>
      <p:pic>
        <p:nvPicPr>
          <p:cNvPr id="1029" name="Picture 5" descr="C:\Users\linda\Desktop\RomeCUP 2019\diag\Linda Giannini.jpg"/>
          <p:cNvPicPr>
            <a:picLocks noChangeAspect="1" noChangeArrowheads="1"/>
          </p:cNvPicPr>
          <p:nvPr/>
        </p:nvPicPr>
        <p:blipFill>
          <a:blip r:embed="rId4" cstate="print"/>
          <a:srcRect/>
          <a:stretch>
            <a:fillRect/>
          </a:stretch>
        </p:blipFill>
        <p:spPr bwMode="auto">
          <a:xfrm>
            <a:off x="7740352" y="5517232"/>
            <a:ext cx="1266825" cy="1247775"/>
          </a:xfrm>
          <a:prstGeom prst="rect">
            <a:avLst/>
          </a:prstGeom>
          <a:noFill/>
        </p:spPr>
      </p:pic>
      <p:sp>
        <p:nvSpPr>
          <p:cNvPr id="1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11" name="CasellaDiTesto 10"/>
          <p:cNvSpPr txBox="1"/>
          <p:nvPr/>
        </p:nvSpPr>
        <p:spPr>
          <a:xfrm>
            <a:off x="2339752" y="2132856"/>
            <a:ext cx="6552728" cy="2893100"/>
          </a:xfrm>
          <a:prstGeom prst="rect">
            <a:avLst/>
          </a:prstGeom>
          <a:noFill/>
        </p:spPr>
        <p:txBody>
          <a:bodyPr wrap="square" rtlCol="0">
            <a:spAutoFit/>
          </a:bodyPr>
          <a:lstStyle/>
          <a:p>
            <a:pPr algn="just"/>
            <a:r>
              <a:rPr lang="it-IT" sz="1600" dirty="0" smtClean="0">
                <a:latin typeface="Arial" pitchFamily="34" charset="0"/>
                <a:cs typeface="Arial" pitchFamily="34" charset="0"/>
              </a:rPr>
              <a:t>Il summit offre agli studenti di tutto il mondo un forum per sollevare le proprie preoccupazioni sui cambiamenti climatici e per condividere soluzioni pratiche. Allo stesso tempo mira ad aumentare la consapevolezza sul cambiamento climatico, le sue conseguenze e modi su come affrontarlo. I partecipanti saranno inoltre collegati al World </a:t>
            </a:r>
            <a:r>
              <a:rPr lang="it-IT" sz="1600" dirty="0" err="1" smtClean="0">
                <a:latin typeface="Arial" pitchFamily="34" charset="0"/>
                <a:cs typeface="Arial" pitchFamily="34" charset="0"/>
              </a:rPr>
              <a:t>Circular</a:t>
            </a:r>
            <a:r>
              <a:rPr lang="it-IT" sz="1600" dirty="0" smtClean="0">
                <a:latin typeface="Arial" pitchFamily="34" charset="0"/>
                <a:cs typeface="Arial" pitchFamily="34" charset="0"/>
              </a:rPr>
              <a:t> Economy Forum che sarà organizzato contemporaneamente in Finlandia. Il WSSC fa anche parte della Settimana europea dello sviluppo sostenibile e della linea Agenda 2030. In occasione del summit, oltre ai workshop, alla piantumazione di alberi e a molte altre iniziative, ci sarà una visita al Parco Nazionale di </a:t>
            </a:r>
            <a:r>
              <a:rPr lang="it-IT" sz="1600" dirty="0" err="1" smtClean="0">
                <a:latin typeface="Arial" pitchFamily="34" charset="0"/>
                <a:cs typeface="Arial" pitchFamily="34" charset="0"/>
              </a:rPr>
              <a:t>Koli</a:t>
            </a:r>
            <a:r>
              <a:rPr lang="it-IT" sz="1600" dirty="0" smtClean="0">
                <a:latin typeface="Arial" pitchFamily="34" charset="0"/>
                <a:cs typeface="Arial" pitchFamily="34" charset="0"/>
              </a:rPr>
              <a:t>.</a:t>
            </a:r>
            <a:endParaRPr lang="it-IT" sz="1600" dirty="0">
              <a:latin typeface="Arial" pitchFamily="34" charset="0"/>
              <a:cs typeface="Arial" pitchFamily="34" charset="0"/>
            </a:endParaRPr>
          </a:p>
        </p:txBody>
      </p:sp>
      <p:pic>
        <p:nvPicPr>
          <p:cNvPr id="27650" name="Picture 2"/>
          <p:cNvPicPr>
            <a:picLocks noChangeAspect="1" noChangeArrowheads="1"/>
          </p:cNvPicPr>
          <p:nvPr/>
        </p:nvPicPr>
        <p:blipFill>
          <a:blip r:embed="rId3" cstate="print"/>
          <a:srcRect/>
          <a:stretch>
            <a:fillRect/>
          </a:stretch>
        </p:blipFill>
        <p:spPr bwMode="auto">
          <a:xfrm>
            <a:off x="5796136" y="4764998"/>
            <a:ext cx="2967128" cy="1912772"/>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9C48309-6BF0-49C1-8E7A-D77ACC576E99}" type="slidenum">
              <a:rPr lang="it-IT" smtClean="0"/>
              <a:pPr/>
              <a:t>6</a:t>
            </a:fld>
            <a:endParaRPr lang="it-IT"/>
          </a:p>
        </p:txBody>
      </p:sp>
      <p:sp>
        <p:nvSpPr>
          <p:cNvPr id="9" name="Titolo 1"/>
          <p:cNvSpPr>
            <a:spLocks noGrp="1"/>
          </p:cNvSpPr>
          <p:nvPr>
            <p:ph type="ctrTitle"/>
          </p:nvPr>
        </p:nvSpPr>
        <p:spPr>
          <a:xfrm>
            <a:off x="1763688" y="116632"/>
            <a:ext cx="7272808" cy="1894362"/>
          </a:xfrm>
        </p:spPr>
        <p:txBody>
          <a:bodyPr>
            <a:normAutofit/>
          </a:bodyPr>
          <a:lstStyle/>
          <a:p>
            <a:pPr algn="ctr"/>
            <a:r>
              <a:rPr lang="en-US" sz="1400" dirty="0" smtClean="0">
                <a:solidFill>
                  <a:srgbClr val="00642D"/>
                </a:solidFill>
                <a:latin typeface="Arial" pitchFamily="34" charset="0"/>
                <a:cs typeface="Arial" pitchFamily="34" charset="0"/>
              </a:rPr>
              <a:t>WORLD SUMMIT OF STUDENTS FOR CLIMATE </a:t>
            </a:r>
            <a:br>
              <a:rPr lang="en-US" sz="1400" dirty="0" smtClean="0">
                <a:solidFill>
                  <a:srgbClr val="00642D"/>
                </a:solidFill>
                <a:latin typeface="Arial" pitchFamily="34" charset="0"/>
                <a:cs typeface="Arial" pitchFamily="34" charset="0"/>
              </a:rPr>
            </a:br>
            <a:r>
              <a:rPr lang="en-US" sz="1400" dirty="0" smtClean="0">
                <a:solidFill>
                  <a:srgbClr val="00642D"/>
                </a:solidFill>
                <a:latin typeface="Arial" pitchFamily="34" charset="0"/>
                <a:cs typeface="Arial" pitchFamily="34" charset="0"/>
              </a:rPr>
              <a:t/>
            </a:r>
            <a:br>
              <a:rPr lang="en-US" sz="1400" dirty="0" smtClean="0">
                <a:solidFill>
                  <a:srgbClr val="00642D"/>
                </a:solidFill>
                <a:latin typeface="Arial" pitchFamily="34" charset="0"/>
                <a:cs typeface="Arial" pitchFamily="34" charset="0"/>
              </a:rPr>
            </a:br>
            <a:r>
              <a:rPr lang="en-US" sz="1400" dirty="0" smtClean="0">
                <a:solidFill>
                  <a:schemeClr val="accent1"/>
                </a:solidFill>
                <a:latin typeface="Arial" pitchFamily="34" charset="0"/>
                <a:cs typeface="Arial" pitchFamily="34" charset="0"/>
              </a:rPr>
              <a:t>29 MAY – 5 JUNE 2019</a:t>
            </a:r>
            <a:r>
              <a:rPr lang="en-US" sz="1400" dirty="0" smtClean="0">
                <a:solidFill>
                  <a:srgbClr val="00642D"/>
                </a:solidFill>
                <a:latin typeface="Arial" pitchFamily="34" charset="0"/>
                <a:cs typeface="Arial" pitchFamily="34" charset="0"/>
              </a:rPr>
              <a:t/>
            </a:r>
            <a:br>
              <a:rPr lang="en-US" sz="1400" dirty="0" smtClean="0">
                <a:solidFill>
                  <a:srgbClr val="00642D"/>
                </a:solidFill>
                <a:latin typeface="Arial" pitchFamily="34" charset="0"/>
                <a:cs typeface="Arial" pitchFamily="34" charset="0"/>
              </a:rPr>
            </a:br>
            <a:r>
              <a:rPr lang="en-US" sz="1400" dirty="0" smtClean="0">
                <a:solidFill>
                  <a:srgbClr val="00642D"/>
                </a:solidFill>
                <a:latin typeface="Arial" pitchFamily="34" charset="0"/>
                <a:cs typeface="Arial" pitchFamily="34" charset="0"/>
              </a:rPr>
              <a:t/>
            </a:r>
            <a:br>
              <a:rPr lang="en-US" sz="1400" dirty="0" smtClean="0">
                <a:solidFill>
                  <a:srgbClr val="00642D"/>
                </a:solidFill>
                <a:latin typeface="Arial" pitchFamily="34" charset="0"/>
                <a:cs typeface="Arial" pitchFamily="34" charset="0"/>
              </a:rPr>
            </a:br>
            <a:r>
              <a:rPr lang="en-US" sz="1400" dirty="0" smtClean="0">
                <a:solidFill>
                  <a:srgbClr val="00642D"/>
                </a:solidFill>
                <a:latin typeface="Arial" pitchFamily="34" charset="0"/>
                <a:cs typeface="Arial" pitchFamily="34" charset="0"/>
              </a:rPr>
              <a:t>SUMMIT MONDIALE DEGLI STUDENTI  PER IL CLIMA </a:t>
            </a:r>
            <a:br>
              <a:rPr lang="en-US" sz="1400" dirty="0" smtClean="0">
                <a:solidFill>
                  <a:srgbClr val="00642D"/>
                </a:solidFill>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it-IT" sz="1400" dirty="0">
              <a:latin typeface="Arial" pitchFamily="34" charset="0"/>
              <a:cs typeface="Arial" pitchFamily="34" charset="0"/>
            </a:endParaRPr>
          </a:p>
        </p:txBody>
      </p:sp>
      <p:sp>
        <p:nvSpPr>
          <p:cNvPr id="10" name="Cornice 9"/>
          <p:cNvSpPr/>
          <p:nvPr/>
        </p:nvSpPr>
        <p:spPr>
          <a:xfrm>
            <a:off x="2771800" y="138786"/>
            <a:ext cx="5328592" cy="17281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3" name="Picture 2" descr="Nessuna descrizione della foto disponibile."/>
          <p:cNvPicPr>
            <a:picLocks noChangeAspect="1" noChangeArrowheads="1"/>
          </p:cNvPicPr>
          <p:nvPr/>
        </p:nvPicPr>
        <p:blipFill>
          <a:blip r:embed="rId4" cstate="print"/>
          <a:srcRect/>
          <a:stretch>
            <a:fillRect/>
          </a:stretch>
        </p:blipFill>
        <p:spPr bwMode="auto">
          <a:xfrm>
            <a:off x="251520" y="332656"/>
            <a:ext cx="1944216" cy="1458162"/>
          </a:xfrm>
          <a:prstGeom prst="rect">
            <a:avLst/>
          </a:prstGeom>
          <a:noFill/>
          <a:ln w="25400">
            <a:solidFill>
              <a:schemeClr val="accent1"/>
            </a:solidFill>
          </a:ln>
        </p:spPr>
      </p:pic>
      <p:sp>
        <p:nvSpPr>
          <p:cNvPr id="15"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195736" y="1124744"/>
            <a:ext cx="6695805" cy="3279378"/>
          </a:xfrm>
          <a:prstGeom prst="rect">
            <a:avLst/>
          </a:prstGeom>
          <a:noFill/>
          <a:ln w="9525">
            <a:noFill/>
            <a:miter lim="800000"/>
            <a:headEnd/>
            <a:tailEnd/>
          </a:ln>
        </p:spPr>
      </p:pic>
      <p:pic>
        <p:nvPicPr>
          <p:cNvPr id="4" name="Immagine 3" descr="unnamed.png"/>
          <p:cNvPicPr>
            <a:picLocks noChangeAspect="1"/>
          </p:cNvPicPr>
          <p:nvPr/>
        </p:nvPicPr>
        <p:blipFill>
          <a:blip r:embed="rId3" cstate="print"/>
          <a:stretch>
            <a:fillRect/>
          </a:stretch>
        </p:blipFill>
        <p:spPr>
          <a:xfrm>
            <a:off x="323528" y="3140968"/>
            <a:ext cx="1800200" cy="1787611"/>
          </a:xfrm>
          <a:prstGeom prst="rect">
            <a:avLst/>
          </a:prstGeom>
        </p:spPr>
      </p:pic>
      <p:sp>
        <p:nvSpPr>
          <p:cNvPr id="7" name="CasellaDiTesto 6"/>
          <p:cNvSpPr txBox="1"/>
          <p:nvPr/>
        </p:nvSpPr>
        <p:spPr>
          <a:xfrm>
            <a:off x="2051720" y="5013176"/>
            <a:ext cx="6912768" cy="646331"/>
          </a:xfrm>
          <a:prstGeom prst="rect">
            <a:avLst/>
          </a:prstGeom>
          <a:noFill/>
        </p:spPr>
        <p:txBody>
          <a:bodyPr wrap="square" rtlCol="0">
            <a:spAutoFit/>
          </a:bodyPr>
          <a:lstStyle/>
          <a:p>
            <a:pPr algn="ctr"/>
            <a:r>
              <a:rPr lang="it-IT" dirty="0" smtClean="0">
                <a:latin typeface="Arial" pitchFamily="34" charset="0"/>
                <a:cs typeface="Arial" pitchFamily="34" charset="0"/>
                <a:hlinkClick r:id="rId4"/>
              </a:rPr>
              <a:t>https://www.facebook.com/enoprogramme/photos/gm.3252313351461434/10157193308727248/?type=1&amp;theater</a:t>
            </a:r>
            <a:endParaRPr lang="it-IT" dirty="0" smtClean="0">
              <a:latin typeface="Arial" pitchFamily="34" charset="0"/>
              <a:cs typeface="Arial" pitchFamily="34" charset="0"/>
            </a:endParaRPr>
          </a:p>
        </p:txBody>
      </p:sp>
      <p:sp>
        <p:nvSpPr>
          <p:cNvPr id="12" name="Segnaposto numero diapositiva 11"/>
          <p:cNvSpPr>
            <a:spLocks noGrp="1"/>
          </p:cNvSpPr>
          <p:nvPr>
            <p:ph type="sldNum" sz="quarter" idx="12"/>
          </p:nvPr>
        </p:nvSpPr>
        <p:spPr/>
        <p:txBody>
          <a:bodyPr/>
          <a:lstStyle/>
          <a:p>
            <a:fld id="{49C48309-6BF0-49C1-8E7A-D77ACC576E99}" type="slidenum">
              <a:rPr lang="it-IT" smtClean="0"/>
              <a:pPr/>
              <a:t>7</a:t>
            </a:fld>
            <a:endParaRPr lang="it-IT"/>
          </a:p>
        </p:txBody>
      </p:sp>
      <p:sp>
        <p:nvSpPr>
          <p:cNvPr id="13" name="Rettangolo 12"/>
          <p:cNvSpPr/>
          <p:nvPr/>
        </p:nvSpPr>
        <p:spPr>
          <a:xfrm>
            <a:off x="2411760" y="0"/>
            <a:ext cx="6463690" cy="923330"/>
          </a:xfrm>
          <a:prstGeom prst="rect">
            <a:avLst/>
          </a:prstGeom>
          <a:noFill/>
          <a:ln>
            <a:solidFill>
              <a:srgbClr val="FFC000"/>
            </a:solidFill>
          </a:ln>
        </p:spPr>
        <p:txBody>
          <a:bodyPr wrap="square" lIns="91440" tIns="45720" rIns="91440" bIns="45720">
            <a:spAutoFit/>
          </a:bodyPr>
          <a:lstStyle/>
          <a:p>
            <a:pPr algn="ctr"/>
            <a:r>
              <a:rPr lang="it-IT" sz="5400" b="1" dirty="0" err="1" smtClean="0">
                <a:solidFill>
                  <a:srgbClr val="FF0000"/>
                </a:solidFill>
              </a:rPr>
              <a:t>#WSSClimate</a:t>
            </a:r>
            <a:endParaRPr lang="it-IT" sz="5400" b="1" cap="none" spc="0" dirty="0">
              <a:ln w="10541" cmpd="sng">
                <a:solidFill>
                  <a:schemeClr val="accent1">
                    <a:shade val="88000"/>
                    <a:satMod val="110000"/>
                  </a:schemeClr>
                </a:solidFill>
                <a:prstDash val="solid"/>
              </a:ln>
              <a:solidFill>
                <a:srgbClr val="FF0000"/>
              </a:solidFill>
              <a:effectLst/>
            </a:endParaRPr>
          </a:p>
        </p:txBody>
      </p:sp>
      <p:sp>
        <p:nvSpPr>
          <p:cNvPr id="10"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pic>
        <p:nvPicPr>
          <p:cNvPr id="15" name="Picture 2" descr="Nessuna descrizione della foto disponibile."/>
          <p:cNvPicPr>
            <a:picLocks noChangeAspect="1" noChangeArrowheads="1"/>
          </p:cNvPicPr>
          <p:nvPr/>
        </p:nvPicPr>
        <p:blipFill>
          <a:blip r:embed="rId5" cstate="print"/>
          <a:srcRect/>
          <a:stretch>
            <a:fillRect/>
          </a:stretch>
        </p:blipFill>
        <p:spPr bwMode="auto">
          <a:xfrm>
            <a:off x="251520" y="332656"/>
            <a:ext cx="1944216" cy="1458162"/>
          </a:xfrm>
          <a:prstGeom prst="rect">
            <a:avLst/>
          </a:prstGeom>
          <a:noFill/>
          <a:ln w="25400">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8</a:t>
            </a:fld>
            <a:endParaRPr lang="it-IT"/>
          </a:p>
        </p:txBody>
      </p:sp>
      <p:sp>
        <p:nvSpPr>
          <p:cNvPr id="11" name="CasellaDiTesto 10"/>
          <p:cNvSpPr txBox="1"/>
          <p:nvPr/>
        </p:nvSpPr>
        <p:spPr>
          <a:xfrm>
            <a:off x="2267744" y="4077072"/>
            <a:ext cx="6696744" cy="2893100"/>
          </a:xfrm>
          <a:prstGeom prst="rect">
            <a:avLst/>
          </a:prstGeom>
          <a:noFill/>
        </p:spPr>
        <p:txBody>
          <a:bodyPr wrap="square" rtlCol="0">
            <a:spAutoFit/>
          </a:bodyPr>
          <a:lstStyle/>
          <a:p>
            <a:pPr algn="just"/>
            <a:r>
              <a:rPr lang="it-IT" sz="1400" dirty="0" smtClean="0">
                <a:latin typeface="Arial" pitchFamily="34" charset="0"/>
                <a:cs typeface="Arial" pitchFamily="34" charset="0"/>
              </a:rPr>
              <a:t>intervista di Carlo Nati a Paolo Sottocorona, meteorologo in “Omnibus” che ha partecipato alla V spedizione italiana in Antartide, ha lavorato con la Rai per </a:t>
            </a:r>
            <a:r>
              <a:rPr lang="it-IT" sz="1400" dirty="0" err="1" smtClean="0">
                <a:latin typeface="Arial" pitchFamily="34" charset="0"/>
                <a:cs typeface="Arial" pitchFamily="34" charset="0"/>
              </a:rPr>
              <a:t>UnoMattina</a:t>
            </a:r>
            <a:r>
              <a:rPr lang="it-IT" sz="1400" dirty="0" smtClean="0">
                <a:latin typeface="Arial" pitchFamily="34" charset="0"/>
                <a:cs typeface="Arial" pitchFamily="34" charset="0"/>
              </a:rPr>
              <a:t> e </a:t>
            </a:r>
            <a:r>
              <a:rPr lang="it-IT" sz="1400" dirty="0" err="1" smtClean="0">
                <a:latin typeface="Arial" pitchFamily="34" charset="0"/>
                <a:cs typeface="Arial" pitchFamily="34" charset="0"/>
              </a:rPr>
              <a:t>Geo&amp;Geo</a:t>
            </a:r>
            <a:r>
              <a:rPr lang="it-IT" sz="1400" dirty="0" smtClean="0">
                <a:latin typeface="Arial" pitchFamily="34" charset="0"/>
                <a:cs typeface="Arial" pitchFamily="34" charset="0"/>
              </a:rPr>
              <a:t> con Licia Colò, con TMC, Radio Capital, e infine con LA7. In questa intervista di Carlo Nati Paolo Sottocorona ci racconta di come far avvicinare i ragazzi alla conoscenza della meteorologia e al rispetto dell’ambiente.</a:t>
            </a:r>
          </a:p>
          <a:p>
            <a:pPr algn="just"/>
            <a:endParaRPr lang="it-IT" sz="1400" dirty="0" smtClean="0">
              <a:latin typeface="Arial" pitchFamily="34" charset="0"/>
              <a:cs typeface="Arial" pitchFamily="34" charset="0"/>
            </a:endParaRPr>
          </a:p>
          <a:p>
            <a:pPr algn="just"/>
            <a:r>
              <a:rPr lang="it-IT" sz="1400" i="1" dirty="0" smtClean="0">
                <a:latin typeface="Arial" pitchFamily="34" charset="0"/>
                <a:cs typeface="Arial" pitchFamily="34" charset="0"/>
              </a:rPr>
              <a:t>“Scoprire i meravigliosi e un po’ misteriosi meccanismi dell’atmosfera forse aiuta ad apprezzarla di più, e magari avere qualche remora a inquinarla ancora di più.”</a:t>
            </a:r>
          </a:p>
          <a:p>
            <a:pPr algn="just"/>
            <a:endParaRPr lang="it-IT" sz="1400" i="1" dirty="0" smtClean="0">
              <a:latin typeface="Arial" pitchFamily="34" charset="0"/>
              <a:cs typeface="Arial" pitchFamily="34" charset="0"/>
            </a:endParaRPr>
          </a:p>
          <a:p>
            <a:pPr algn="just"/>
            <a:r>
              <a:rPr lang="it-IT" sz="1400" i="1" dirty="0" smtClean="0">
                <a:latin typeface="Arial" pitchFamily="34" charset="0"/>
                <a:cs typeface="Arial" pitchFamily="34" charset="0"/>
                <a:hlinkClick r:id="rId3"/>
              </a:rPr>
              <a:t>http://www.educationduepuntozero.it/community/atmosfera-casa-nostra-meteorologo-scuola-3055921548.shtml</a:t>
            </a:r>
            <a:endParaRPr lang="it-IT" sz="1400" i="1" dirty="0" smtClean="0">
              <a:latin typeface="Arial" pitchFamily="34" charset="0"/>
              <a:cs typeface="Arial" pitchFamily="34" charset="0"/>
            </a:endParaRPr>
          </a:p>
          <a:p>
            <a:pPr algn="just"/>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2051720" y="0"/>
            <a:ext cx="5048250" cy="4038600"/>
          </a:xfrm>
          <a:prstGeom prst="rect">
            <a:avLst/>
          </a:prstGeom>
          <a:noFill/>
          <a:ln w="9525">
            <a:noFill/>
            <a:miter lim="800000"/>
            <a:headEnd/>
            <a:tailEnd/>
          </a:ln>
        </p:spPr>
      </p:pic>
      <p:sp>
        <p:nvSpPr>
          <p:cNvPr id="8"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named.png"/>
          <p:cNvPicPr>
            <a:picLocks noChangeAspect="1"/>
          </p:cNvPicPr>
          <p:nvPr/>
        </p:nvPicPr>
        <p:blipFill>
          <a:blip r:embed="rId2" cstate="print"/>
          <a:stretch>
            <a:fillRect/>
          </a:stretch>
        </p:blipFill>
        <p:spPr>
          <a:xfrm>
            <a:off x="323528" y="3140968"/>
            <a:ext cx="1800200" cy="1787611"/>
          </a:xfrm>
          <a:prstGeom prst="rect">
            <a:avLst/>
          </a:prstGeom>
        </p:spPr>
      </p:pic>
      <p:sp>
        <p:nvSpPr>
          <p:cNvPr id="9" name="Segnaposto numero diapositiva 8"/>
          <p:cNvSpPr>
            <a:spLocks noGrp="1"/>
          </p:cNvSpPr>
          <p:nvPr>
            <p:ph type="sldNum" sz="quarter" idx="12"/>
          </p:nvPr>
        </p:nvSpPr>
        <p:spPr/>
        <p:txBody>
          <a:bodyPr/>
          <a:lstStyle/>
          <a:p>
            <a:fld id="{49C48309-6BF0-49C1-8E7A-D77ACC576E99}" type="slidenum">
              <a:rPr lang="it-IT" smtClean="0"/>
              <a:pPr/>
              <a:t>9</a:t>
            </a:fld>
            <a:endParaRPr lang="it-IT"/>
          </a:p>
        </p:txBody>
      </p:sp>
      <p:sp>
        <p:nvSpPr>
          <p:cNvPr id="11" name="CasellaDiTesto 10"/>
          <p:cNvSpPr txBox="1"/>
          <p:nvPr/>
        </p:nvSpPr>
        <p:spPr>
          <a:xfrm>
            <a:off x="2411760" y="0"/>
            <a:ext cx="6408712" cy="3754874"/>
          </a:xfrm>
          <a:prstGeom prst="rect">
            <a:avLst/>
          </a:prstGeom>
          <a:noFill/>
        </p:spPr>
        <p:txBody>
          <a:bodyPr wrap="square" rtlCol="0">
            <a:spAutoFit/>
          </a:bodyPr>
          <a:lstStyle/>
          <a:p>
            <a:pPr algn="just"/>
            <a:r>
              <a:rPr lang="it-IT" sz="1400" dirty="0" smtClean="0">
                <a:latin typeface="Arial" pitchFamily="34" charset="0"/>
                <a:cs typeface="Arial" pitchFamily="34" charset="0"/>
              </a:rPr>
              <a:t>                                    </a:t>
            </a:r>
          </a:p>
          <a:p>
            <a:pPr algn="just"/>
            <a:r>
              <a:rPr lang="it-IT" sz="1400" dirty="0" smtClean="0">
                <a:latin typeface="Arial" pitchFamily="34" charset="0"/>
                <a:cs typeface="Arial" pitchFamily="34" charset="0"/>
              </a:rPr>
              <a:t>                             </a:t>
            </a: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endParaRPr lang="it-IT" sz="1400" dirty="0" smtClean="0">
              <a:latin typeface="Arial" pitchFamily="34" charset="0"/>
              <a:cs typeface="Arial" pitchFamily="34" charset="0"/>
            </a:endParaRPr>
          </a:p>
          <a:p>
            <a:pPr algn="just"/>
            <a:r>
              <a:rPr lang="it-IT" sz="1400" dirty="0" smtClean="0">
                <a:latin typeface="Arial" pitchFamily="34" charset="0"/>
                <a:cs typeface="Arial" pitchFamily="34" charset="0"/>
              </a:rPr>
              <a:t/>
            </a:r>
            <a:br>
              <a:rPr lang="it-IT" sz="1400" dirty="0" smtClean="0">
                <a:latin typeface="Arial" pitchFamily="34" charset="0"/>
                <a:cs typeface="Arial" pitchFamily="34" charset="0"/>
              </a:rPr>
            </a:br>
            <a:endParaRPr lang="it-IT" sz="1400" dirty="0" smtClean="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2483768" y="0"/>
            <a:ext cx="1276326" cy="1269678"/>
          </a:xfrm>
          <a:prstGeom prst="rect">
            <a:avLst/>
          </a:prstGeom>
          <a:noFill/>
          <a:ln w="9525">
            <a:noFill/>
            <a:miter lim="800000"/>
            <a:headEnd/>
            <a:tailEnd/>
          </a:ln>
        </p:spPr>
      </p:pic>
      <p:sp>
        <p:nvSpPr>
          <p:cNvPr id="7" name="Fumetto 1 6"/>
          <p:cNvSpPr/>
          <p:nvPr/>
        </p:nvSpPr>
        <p:spPr>
          <a:xfrm>
            <a:off x="4355976" y="260648"/>
            <a:ext cx="3168352" cy="1152128"/>
          </a:xfrm>
          <a:prstGeom prst="wedgeRectCallout">
            <a:avLst>
              <a:gd name="adj1" fmla="val -69187"/>
              <a:gd name="adj2" fmla="val -17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Arial" pitchFamily="34" charset="0"/>
                <a:cs typeface="Arial" pitchFamily="34" charset="0"/>
              </a:rPr>
              <a:t>Quali le tue esperienze </a:t>
            </a:r>
            <a:br>
              <a:rPr lang="it-IT" dirty="0" smtClean="0">
                <a:latin typeface="Arial" pitchFamily="34" charset="0"/>
                <a:cs typeface="Arial" pitchFamily="34" charset="0"/>
              </a:rPr>
            </a:br>
            <a:r>
              <a:rPr lang="it-IT" dirty="0" smtClean="0">
                <a:latin typeface="Arial" pitchFamily="34" charset="0"/>
                <a:cs typeface="Arial" pitchFamily="34" charset="0"/>
              </a:rPr>
              <a:t>con le scuole?</a:t>
            </a:r>
            <a:endParaRPr lang="it-IT" dirty="0"/>
          </a:p>
        </p:txBody>
      </p:sp>
      <p:pic>
        <p:nvPicPr>
          <p:cNvPr id="2050" name="Picture 2"/>
          <p:cNvPicPr>
            <a:picLocks noChangeAspect="1" noChangeArrowheads="1"/>
          </p:cNvPicPr>
          <p:nvPr/>
        </p:nvPicPr>
        <p:blipFill>
          <a:blip r:embed="rId4" cstate="print"/>
          <a:srcRect/>
          <a:stretch>
            <a:fillRect/>
          </a:stretch>
        </p:blipFill>
        <p:spPr bwMode="auto">
          <a:xfrm>
            <a:off x="1835696" y="1772816"/>
            <a:ext cx="1280926" cy="1312168"/>
          </a:xfrm>
          <a:prstGeom prst="rect">
            <a:avLst/>
          </a:prstGeom>
          <a:noFill/>
          <a:ln w="9525">
            <a:noFill/>
            <a:miter lim="800000"/>
            <a:headEnd/>
            <a:tailEnd/>
          </a:ln>
        </p:spPr>
      </p:pic>
      <p:sp>
        <p:nvSpPr>
          <p:cNvPr id="10" name="Fumetto 1 9"/>
          <p:cNvSpPr/>
          <p:nvPr/>
        </p:nvSpPr>
        <p:spPr>
          <a:xfrm>
            <a:off x="3347864" y="1772816"/>
            <a:ext cx="5256584" cy="4392488"/>
          </a:xfrm>
          <a:prstGeom prst="wedgeRectCallout">
            <a:avLst>
              <a:gd name="adj1" fmla="val -59134"/>
              <a:gd name="adj2" fmla="val -3259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latin typeface="Arial" pitchFamily="34" charset="0"/>
                <a:cs typeface="Arial" pitchFamily="34" charset="0"/>
              </a:rPr>
              <a:t>Sono cominciate non troppi anni fa: in precedenza c’era stato un incontro con gli studenti della scuola media che frequentava mio figlio, sfruttando dei filmati preparati come piccole “pillole” di informazione meteorologica per una trasmissione televisiva di </a:t>
            </a:r>
            <a:r>
              <a:rPr lang="it-IT" sz="1400" dirty="0" err="1" smtClean="0">
                <a:latin typeface="Arial" pitchFamily="34" charset="0"/>
                <a:cs typeface="Arial" pitchFamily="34" charset="0"/>
              </a:rPr>
              <a:t>TeleMonteCarlo</a:t>
            </a:r>
            <a:r>
              <a:rPr lang="it-IT" sz="1400" dirty="0" smtClean="0">
                <a:latin typeface="Arial" pitchFamily="34" charset="0"/>
                <a:cs typeface="Arial" pitchFamily="34" charset="0"/>
              </a:rPr>
              <a:t>. Poi un “grande” incontro con l’Istituto Comprensivo Don Milani di Latina, grazie a Linda Giannini. L’incontro infatti è avvenuto con diversi cicli didattici, il che ha reso il tutto molto interessante, e altrettanto “faticoso”; particolarmente stimolante l’incontro con i bambini della scuola materna, ma decisamente difficile dal punto di vista della scelta di un linguaggio adeguato. </a:t>
            </a:r>
          </a:p>
          <a:p>
            <a:pPr algn="just"/>
            <a:r>
              <a:rPr lang="it-IT" sz="1400" dirty="0" smtClean="0">
                <a:latin typeface="Arial" pitchFamily="34" charset="0"/>
                <a:cs typeface="Arial" pitchFamily="34" charset="0"/>
              </a:rPr>
              <a:t/>
            </a:r>
            <a:br>
              <a:rPr lang="it-IT" sz="1400" dirty="0" smtClean="0">
                <a:latin typeface="Arial" pitchFamily="34" charset="0"/>
                <a:cs typeface="Arial" pitchFamily="34" charset="0"/>
              </a:rPr>
            </a:br>
            <a:r>
              <a:rPr lang="it-IT" sz="1400" dirty="0" smtClean="0">
                <a:latin typeface="Arial" pitchFamily="34" charset="0"/>
                <a:cs typeface="Arial" pitchFamily="34" charset="0"/>
                <a:hlinkClick r:id="rId5" tooltip="www.descrittiva.it"/>
              </a:rPr>
              <a:t>http://www.descrittiva.it/</a:t>
            </a:r>
            <a:r>
              <a:rPr lang="it-IT" sz="1400" dirty="0" err="1" smtClean="0">
                <a:latin typeface="Arial" pitchFamily="34" charset="0"/>
                <a:cs typeface="Arial" pitchFamily="34" charset="0"/>
                <a:hlinkClick r:id="rId5" tooltip="www.descrittiva.it"/>
              </a:rPr>
              <a:t>calip</a:t>
            </a:r>
            <a:r>
              <a:rPr lang="it-IT" sz="1400" dirty="0" smtClean="0">
                <a:latin typeface="Arial" pitchFamily="34" charset="0"/>
                <a:cs typeface="Arial" pitchFamily="34" charset="0"/>
                <a:hlinkClick r:id="rId5" tooltip="www.descrittiva.it"/>
              </a:rPr>
              <a:t>/0203/paolo_sottocorona.htm</a:t>
            </a:r>
            <a:r>
              <a:rPr lang="it-IT" sz="1400" dirty="0" smtClean="0">
                <a:latin typeface="Arial" pitchFamily="34" charset="0"/>
                <a:cs typeface="Arial" pitchFamily="34" charset="0"/>
              </a:rPr>
              <a:t/>
            </a:r>
            <a:br>
              <a:rPr lang="it-IT" sz="1400" dirty="0" smtClean="0">
                <a:latin typeface="Arial" pitchFamily="34" charset="0"/>
                <a:cs typeface="Arial" pitchFamily="34" charset="0"/>
              </a:rPr>
            </a:br>
            <a:r>
              <a:rPr lang="it-IT" sz="1400" dirty="0" smtClean="0">
                <a:latin typeface="Arial" pitchFamily="34" charset="0"/>
                <a:cs typeface="Arial" pitchFamily="34" charset="0"/>
              </a:rPr>
              <a:t/>
            </a:r>
            <a:br>
              <a:rPr lang="it-IT" sz="1400" dirty="0" smtClean="0">
                <a:latin typeface="Arial" pitchFamily="34" charset="0"/>
                <a:cs typeface="Arial" pitchFamily="34" charset="0"/>
              </a:rPr>
            </a:br>
            <a:r>
              <a:rPr lang="it-IT" sz="1400" dirty="0" smtClean="0">
                <a:latin typeface="Arial" pitchFamily="34" charset="0"/>
                <a:cs typeface="Arial" pitchFamily="34" charset="0"/>
                <a:hlinkClick r:id="rId6" tooltip="www.descrittiva.it"/>
              </a:rPr>
              <a:t>http://www.descrittiva.it/</a:t>
            </a:r>
            <a:r>
              <a:rPr lang="it-IT" sz="1400" dirty="0" err="1" smtClean="0">
                <a:latin typeface="Arial" pitchFamily="34" charset="0"/>
                <a:cs typeface="Arial" pitchFamily="34" charset="0"/>
                <a:hlinkClick r:id="rId6" tooltip="www.descrittiva.it"/>
              </a:rPr>
              <a:t>calip</a:t>
            </a:r>
            <a:r>
              <a:rPr lang="it-IT" sz="1400" dirty="0" smtClean="0">
                <a:latin typeface="Arial" pitchFamily="34" charset="0"/>
                <a:cs typeface="Arial" pitchFamily="34" charset="0"/>
                <a:hlinkClick r:id="rId6" tooltip="www.descrittiva.it"/>
              </a:rPr>
              <a:t>/0304/paolo_sottocorona.htm</a:t>
            </a:r>
            <a:r>
              <a:rPr lang="it-IT" sz="1400" dirty="0" smtClean="0">
                <a:latin typeface="Arial" pitchFamily="34" charset="0"/>
                <a:cs typeface="Arial" pitchFamily="34" charset="0"/>
              </a:rPr>
              <a:t/>
            </a:r>
            <a:br>
              <a:rPr lang="it-IT" sz="1400" dirty="0" smtClean="0">
                <a:latin typeface="Arial" pitchFamily="34" charset="0"/>
                <a:cs typeface="Arial" pitchFamily="34" charset="0"/>
              </a:rPr>
            </a:br>
            <a:r>
              <a:rPr lang="it-IT" sz="1400" dirty="0" smtClean="0">
                <a:latin typeface="Arial" pitchFamily="34" charset="0"/>
                <a:cs typeface="Arial" pitchFamily="34" charset="0"/>
              </a:rPr>
              <a:t/>
            </a:r>
            <a:br>
              <a:rPr lang="it-IT" sz="1400" dirty="0" smtClean="0">
                <a:latin typeface="Arial" pitchFamily="34" charset="0"/>
                <a:cs typeface="Arial" pitchFamily="34" charset="0"/>
              </a:rPr>
            </a:br>
            <a:r>
              <a:rPr lang="it-IT" sz="1400" dirty="0" smtClean="0">
                <a:latin typeface="Arial" pitchFamily="34" charset="0"/>
                <a:cs typeface="Arial" pitchFamily="34" charset="0"/>
              </a:rPr>
              <a:t>      </a:t>
            </a:r>
            <a:r>
              <a:rPr lang="it-IT" sz="1400" dirty="0" smtClean="0">
                <a:latin typeface="Arial" pitchFamily="34" charset="0"/>
                <a:cs typeface="Arial" pitchFamily="34" charset="0"/>
                <a:hlinkClick r:id="rId7" tooltip="www.descrittiva.it"/>
              </a:rPr>
              <a:t>http://www.descrittiva.it/</a:t>
            </a:r>
            <a:r>
              <a:rPr lang="it-IT" sz="1400" dirty="0" err="1" smtClean="0">
                <a:latin typeface="Arial" pitchFamily="34" charset="0"/>
                <a:cs typeface="Arial" pitchFamily="34" charset="0"/>
                <a:hlinkClick r:id="rId7" tooltip="www.descrittiva.it"/>
              </a:rPr>
              <a:t>calip</a:t>
            </a:r>
            <a:r>
              <a:rPr lang="it-IT" sz="1400" dirty="0" smtClean="0">
                <a:latin typeface="Arial" pitchFamily="34" charset="0"/>
                <a:cs typeface="Arial" pitchFamily="34" charset="0"/>
                <a:hlinkClick r:id="rId7" tooltip="www.descrittiva.it"/>
              </a:rPr>
              <a:t>/0405/paolo_sottocorona.htm</a:t>
            </a:r>
            <a:r>
              <a:rPr lang="it-IT" dirty="0" smtClean="0">
                <a:latin typeface="Arial" pitchFamily="34" charset="0"/>
                <a:cs typeface="Arial" pitchFamily="34" charset="0"/>
                <a:hlinkClick r:id="rId7" tooltip="www.descrittiva.it"/>
              </a:rPr>
              <a:t> </a:t>
            </a:r>
            <a:endParaRPr lang="it-IT" dirty="0" smtClean="0">
              <a:latin typeface="Arial" pitchFamily="34" charset="0"/>
              <a:cs typeface="Arial" pitchFamily="34" charset="0"/>
            </a:endParaRPr>
          </a:p>
        </p:txBody>
      </p:sp>
      <p:sp>
        <p:nvSpPr>
          <p:cNvPr id="14" name="Segnaposto piè di pagina 16"/>
          <p:cNvSpPr>
            <a:spLocks noGrp="1"/>
          </p:cNvSpPr>
          <p:nvPr>
            <p:ph type="ftr" sz="quarter" idx="11"/>
          </p:nvPr>
        </p:nvSpPr>
        <p:spPr>
          <a:xfrm rot="5400000">
            <a:off x="-1636776" y="4057664"/>
            <a:ext cx="3657600" cy="384048"/>
          </a:xfrm>
        </p:spPr>
        <p:txBody>
          <a:bodyPr/>
          <a:lstStyle/>
          <a:p>
            <a:r>
              <a:rPr lang="it-IT" dirty="0" smtClean="0"/>
              <a:t>Linda Giannini, coordinatrice ENO per l'Italia</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1140</TotalTime>
  <Words>2168</Words>
  <Application>Microsoft Office PowerPoint</Application>
  <PresentationFormat>Presentazione su schermo (4:3)</PresentationFormat>
  <Paragraphs>356</Paragraphs>
  <Slides>55</Slides>
  <Notes>1</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Loggia</vt:lpstr>
      <vt:lpstr>Diapositiva 1</vt:lpstr>
      <vt:lpstr>IL WSSC  è una iniziativa del progetto ENO. Il progetto ENnvironment Online e’ stato fondato nel 2000 da Mika Vanhanen, insegnante di classe finlandese - consiste in una rete globale di studenti ed in una comunità per lo sviluppo sostenibile. Attualmente coinvolge in oltre 100 Paesi, l'Italia è tra questi. L'apprendimento è basato su azioni concrete (come, per esempio, la piantumazione di alberi, il rispetto della natura, il riciclo dei materiali, il confronto, la ricerca ...) e le istituzioni scolastiche di ciascuna nazione svolgono da anni le attività ENO condividendole on line con le comunità locali e internazionali. </vt:lpstr>
      <vt:lpstr>Diapositiva 3</vt:lpstr>
      <vt:lpstr>Diapositiva 4</vt:lpstr>
      <vt:lpstr>Diapositiva 5</vt:lpstr>
      <vt:lpstr>WORLD SUMMIT OF STUDENTS FOR CLIMATE   29 MAY – 5 JUNE 2019  SUMMIT MONDIALE DEGLI STUDENTI  PER IL CLIMA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linda</dc:creator>
  <cp:lastModifiedBy>linda</cp:lastModifiedBy>
  <cp:revision>213</cp:revision>
  <dcterms:created xsi:type="dcterms:W3CDTF">2019-05-04T10:01:35Z</dcterms:created>
  <dcterms:modified xsi:type="dcterms:W3CDTF">2019-06-20T07:38:33Z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3112999</vt:lpwstr>
  </property>
  <property fmtid="{D5CDD505-2E9C-101B-9397-08002B2CF9AE}" pid="3" name="NXPowerLiteSettings">
    <vt:lpwstr>C7000400038000</vt:lpwstr>
  </property>
  <property fmtid="{D5CDD505-2E9C-101B-9397-08002B2CF9AE}" pid="4" name="NXPowerLiteVersion">
    <vt:lpwstr>S8.2.2</vt:lpwstr>
  </property>
</Properties>
</file>